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30"/>
  </p:notesMasterIdLst>
  <p:handoutMasterIdLst>
    <p:handoutMasterId r:id="rId31"/>
  </p:handoutMasterIdLst>
  <p:sldIdLst>
    <p:sldId id="695" r:id="rId5"/>
    <p:sldId id="696" r:id="rId6"/>
    <p:sldId id="697" r:id="rId7"/>
    <p:sldId id="713" r:id="rId8"/>
    <p:sldId id="719" r:id="rId9"/>
    <p:sldId id="714" r:id="rId10"/>
    <p:sldId id="720" r:id="rId11"/>
    <p:sldId id="715" r:id="rId12"/>
    <p:sldId id="716" r:id="rId13"/>
    <p:sldId id="700" r:id="rId14"/>
    <p:sldId id="698" r:id="rId15"/>
    <p:sldId id="718" r:id="rId16"/>
    <p:sldId id="702" r:id="rId17"/>
    <p:sldId id="721" r:id="rId18"/>
    <p:sldId id="722" r:id="rId19"/>
    <p:sldId id="701" r:id="rId20"/>
    <p:sldId id="703" r:id="rId21"/>
    <p:sldId id="704" r:id="rId22"/>
    <p:sldId id="706" r:id="rId23"/>
    <p:sldId id="705" r:id="rId24"/>
    <p:sldId id="711" r:id="rId25"/>
    <p:sldId id="710" r:id="rId26"/>
    <p:sldId id="707" r:id="rId27"/>
    <p:sldId id="699" r:id="rId28"/>
    <p:sldId id="6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0 DEV SUMMIT Template" id="{517F9699-4710-FC48-A450-3FD47793B632}">
          <p14:sldIdLst>
            <p14:sldId id="695"/>
            <p14:sldId id="696"/>
            <p14:sldId id="697"/>
            <p14:sldId id="713"/>
            <p14:sldId id="719"/>
            <p14:sldId id="714"/>
            <p14:sldId id="720"/>
            <p14:sldId id="715"/>
            <p14:sldId id="716"/>
            <p14:sldId id="700"/>
            <p14:sldId id="698"/>
            <p14:sldId id="718"/>
            <p14:sldId id="702"/>
            <p14:sldId id="721"/>
            <p14:sldId id="722"/>
            <p14:sldId id="701"/>
            <p14:sldId id="703"/>
            <p14:sldId id="704"/>
            <p14:sldId id="706"/>
            <p14:sldId id="705"/>
            <p14:sldId id="711"/>
            <p14:sldId id="710"/>
            <p14:sldId id="707"/>
            <p14:sldId id="699"/>
            <p14:sldId id="6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B46"/>
    <a:srgbClr val="FFFFFF"/>
    <a:srgbClr val="FFFF96"/>
    <a:srgbClr val="FFFF00"/>
    <a:srgbClr val="8F64F3"/>
    <a:srgbClr val="966FF3"/>
    <a:srgbClr val="A67FFF"/>
    <a:srgbClr val="693CD1"/>
    <a:srgbClr val="672BF4"/>
    <a:srgbClr val="0E1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9CDAB-0A25-264D-9AAE-7F8D73B66A52}" v="6" dt="2021-02-03T21:10:52.369"/>
    <p1510:client id="{46ACC323-3E14-5644-A41D-10752CFD300C}" v="457" dt="2021-02-04T19:16:32.838"/>
    <p1510:client id="{8CFF7F24-46F7-398C-567C-EFE6DC5258BA}" v="443" dt="2021-02-04T14:05:02.781"/>
    <p1510:client id="{CD0D2FBB-D95E-0584-BC1F-D0074433EB98}" v="24" dt="2021-02-08T16:00:33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58" autoAdjust="0"/>
    <p:restoredTop sz="69252" autoAdjust="0"/>
  </p:normalViewPr>
  <p:slideViewPr>
    <p:cSldViewPr snapToGrid="0" snapToObjects="1" showGuides="1">
      <p:cViewPr varScale="1">
        <p:scale>
          <a:sx n="86" d="100"/>
          <a:sy n="86" d="100"/>
        </p:scale>
        <p:origin x="2720" y="20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16:40:58.389"/>
    </inkml:context>
    <inkml:brush xml:id="br0">
      <inkml:brushProperty name="width" value="0.05" units="cm"/>
      <inkml:brushProperty name="height" value="0.05" units="cm"/>
      <inkml:brushProperty name="color" value="#030B46"/>
    </inkml:brush>
  </inkml:definitions>
  <inkml:trace contextRef="#ctx0" brushRef="#br0">244 438 24575,'-4'-9'0,"1"2"0,2 3 0,-2-2 0,2 1 0,-3-2 0,2 2 0,0 1 0,0 0 0,1 0 0,-1 0 0,0-1 0,-1 2 0,1-2 0,0 1 0,1-2 0,0-1 0,0 0 0,0-1 0,-1 1 0,0-1 0,-1-2 0,0 1 0,1 2 0,0 3 0,0 0 0,-1 1 0,0-3 0,-2 0 0,2 0 0,-1-1 0,0 1 0,0-2 0,0 2 0,-1-3 0,-1-2 0,-3-2 0,-1-2 0,2 3 0,1 3 0,3 2 0,-3-1 0,1 0 0,-3 0 0,4-1 0,-1 3 0,3 3 0,2 0 0,-2 2 0,1-2 0,-1 0 0,0-2 0,-2-3 0,0 0 0,-2-1 0,2 0 0,2 1 0,-1 1 0,3 2 0,-2 0 0,1 1 0,-2-1 0,2 1 0,-2 1 0,3 1 0,-2-2 0,-1-2 0,0 0 0,2 0 0,0 3 0,1 1 0,1 2 0,-1 6 0,1 0 0,0 4 0,0-2 0,0-1 0,0-1 0,0 0 0,0-2 0,0 0 0,1 0 0,0 0 0,0 2 0,1 0 0,0 0 0,-1-1 0,2-1 0,-2 1 0,0-1 0,1 1 0,-2 1 0,1-2 0,0 2 0,0-3 0,0 0 0,1 1 0,-1 0 0,0 1 0,1-3 0,-2 2 0,2-2 0,0 5 0,0-1 0,3 4 0,-3-2 0,3 2 0,-3-1 0,2 0 0,-1 2 0,1-3 0,-1-1 0,-1-3 0,-1-1 0,0-1 0,-1 0 0,2 1 0,-1 1 0,1 3 0,1 1 0,0 3 0,1-2 0,-1 0 0,0-3 0,-1-2 0,1 2 0,-1-1 0,1 3 0,0-1 0,0 0 0,-1-2 0,1 0 0,-2-2 0,1-1 0,-1 1 0,0-2 0,0 2 0,0-2 0,1 3 0,1 1 0,2 2 0,2 3 0,-1 0 0,0-2 0,-2-3 0,-2-3 0,0-1 0,-1 1 0,1 0 0,0 1 0,1-1 0,2 4 0,6 1 0,-1 0 0,1 0 0,-5-5 0,-4-5 0,-1-3 0,-1-6 0,0-4 0,0 0 0,0-4 0,0 5 0,0 2 0,-1 5 0,1 2 0,-3 2 0,1 0 0,-3-1 0,1-1 0,-1 1 0,4-1 0,-2 2 0,2-1 0,-1 3 0,1-1 0,-1 0 0,1 0 0,-3-4 0,-2-2 0,-3-4 0,0-1 0,0 1 0,1 3 0,3 1 0,0 1 0,2 3 0,-2-3 0,1 2 0,-1-2 0,1 1 0,0 0 0,1 3 0,3 4 0,1 7 0,2 4 0,1 5 0,1 0 0,-2-1 0,1 1 0,-1-4 0,1-1 0,-1-2 0,0-1 0,2 0 0,0 0 0,3 2 0,-2-2 0,3 1 0,-4-3 0,-1-1 0,-2-2 0,1 0 0,0 2 0,1 0 0,1 1 0,3 4 0,0-1 0,1 1 0,-1-1 0,-1-3 0,2 2 0,0-1 0,-3-3 0,-3 0 0,-3-3 0,-3-8 0,0 1 0,0-6 0,0 2 0,-1-1 0,-3-2 0,-2 1 0,1 0 0,1 4 0,0 2 0,3 0 0,-2 0 0,-3-3 0,-1-4 0,-9-13 0,-4-6 0,-5-9 0,2 7 0,4 4 0,7 11 0,6 5 0,4 7 0,5 6 0,4 9 0,4 6 0,3 3 0,2 1 0,-2-2 0,-1-1 0,0-2 0,-1 0 0,3 0 0,2 6 0,-1-3 0,-2 0 0,-4-8 0,-4-2 0,0-2 0,0 0 0,0 0 0,2 2 0,-1 0 0,2 1 0,1 3 0,-2 0 0,3 2 0,-3-1 0,0-4 0,-4-1 0,0-2 0,0 1 0,1 0 0,1 2 0,-1-2 0,-2-3 0,-1-1 0,-2-1 0,1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16:41:05.870"/>
    </inkml:context>
    <inkml:brush xml:id="br0">
      <inkml:brushProperty name="width" value="0.05" units="cm"/>
      <inkml:brushProperty name="height" value="0.05" units="cm"/>
      <inkml:brushProperty name="color" value="#030B46"/>
    </inkml:brush>
  </inkml:definitions>
  <inkml:trace contextRef="#ctx0" brushRef="#br0">93 336 24575,'6'-8'0,"2"-1"0,-2-1 0,3-2 0,-1-2 0,2-1 0,2-2 0,0-1 0,-1 3 0,-2 1 0,-3 6 0,-1 0 0,-2 5 0,2-4 0,0 3 0,2-3 0,1-1 0,1 1 0,-1 1 0,-1 0 0,-2 0 0,-1 1 0,-1-2 0,0 3 0,2-4 0,0 1 0,0-2 0,-1 0 0,0 0 0,-2 1 0,1 1 0,-2 3 0,1 1 0,-1 2 0,1-1 0,0 1 0,0 0 0,0-1 0,2-1 0,2-1 0,1-2 0,0 0 0,-1-3 0,-1 1 0,0 2 0,-4 2 0,2 3 0,-11 3 0,4-1 0,-11 4 0,1 0 0,0 1 0,1 1 0,5 0 0,2-1 0,-1 0 0,3-1 0,-2 0 0,2-1 0,-1 2 0,2-2 0,-1 1 0,1-1 0,-1 0 0,0 2 0,-2-1 0,-1 2 0,-3 0 0,1 2 0,-2-1 0,1 2 0,1-1 0,1 0 0,1 0 0,3-2 0,1-3 0,0 0 0,0 0 0,-1 1 0,-1 2 0,1 0 0,-2 1 0,-1 1 0,2-1 0,-2 1 0,3-1 0,-2 0 0,1-2 0,0 0 0,0 0 0,0 3 0,-2 0 0,0 2 0,0-2 0,3 0 0,-1-1 0,3-1 0,-2 0 0,2-1 0,-1-1 0,1-3 0,0 0 0,1-1 0,1 2 0,-1 0 0,0 1 0,-2 1 0,1 3 0,-1-1 0,2-2 0,-1 0 0,1-3 0,0 2 0,3-10 0,4 0 0,2-8 0,2-2 0,1 2 0,0-1 0,1 0 0,1 0 0,-1 1 0,0 2 0,4-2 0,-2 3 0,2-1 0,-2 1 0,-3 3 0,-2 2 0,-1 0 0,-1 3 0,1-3 0,1 1 0,0 0 0,0 0 0,-3 2 0,-1 1 0,-2 0 0,-1 1 0,2-2 0,1-2 0,2 0 0,4-4 0,2 2 0,1-3 0,0 0 0,-4 2 0,-2 0 0,-3 3 0,0 0 0,-1 1 0,0-1 0,0 1 0,1 0 0,-2 0 0,2 1 0,-3 0 0,1 0 0,-2 1 0,0 2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14T01:39:13.66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1788 4219 24575,'58'11'0,"0"0"0,1-1 0,-1 1 0,-6-1 0,1 1 0,9 1 0,1 1-1346,5 2 1,4 2 1345,-11-4 0,5 1 0,3 0-808,-4-1 0,5 1 0,1-1 0,2 1 808,3 2 0,1-1 0,3 1 0,5 0-547,-11-3 1,5 0 0,2 0 0,2 1 0,1-1 0,-1 1 453,6 1 0,1 0 1,0 1-1,2-1 0,2 1 1,2 0-318,-11-3 0,1 0 1,2 0-1,1 0 1,1 1-1,2-1 0,1 1 1,1 0 381,-9-2 0,2 1 1,1 0-1,2 0 1,0 1-1,0-1 1,1 0-1,-1 0 1,0-1-1,-1 0-175,-3 0 1,0-1-1,-2 1 1,0-1-1,0-1 1,1 1-1,1-1 1,2 1-1,1-1 1,3 0 202,-8-1 0,2 0 0,2 0 0,1 0 0,2 0 0,0 0 0,1 0 0,0-1 0,1 0 0,-1 0 0,0-1 0,0 0 0,-1 0-78,-1-1 1,1 0 0,-1-1 0,1 1 0,-1-1 0,1-1 0,-1 1 0,1-1 0,0 0-1,0-1 1,0 1 0,0-1 0,1 0 77,-4 0 0,0-1 0,0 1 0,0-1 0,0 0 0,1 0 0,0-1 0,0 1 0,0-1 0,0 0 0,0-1 0,1 0 0,0 0 0,0 0-4,-3-1 1,2 0 0,0 0 0,0-1 0,1 0 0,0 0 0,0 0 0,0-1 0,-1 1 0,0-2 0,0 1 0,-1-1-1,-2-1 1,0 0 0,-2 0 3,10-2 0,-1 0 0,-1 0 0,0-2 0,-2 1 0,0-1 0,-1-1 0,-1 0 0,0 0 0,-1 0 0,0-1 0,-1 0 0,10-2 0,-1 1 0,-1-1 0,-1 0 0,-1-1 0,0 0 0,-1-1 0,0-2 0,-2-1 0,0-2 0,-4 0 0,0-2 0,0-1 0,0-1 0,-2-1 0,0-1 0,-3-1 0,-2 0 0,-3 0 0,-3 0 19,19-10 1,-6 0 0,-4 0 0,-2-3 0,-1-2 0,2-3-20,-4 1 0,1-4 0,-1-2 0,0-2 0,-2 0 0,-5-1 0,-4 2 179,4-9 1,-5-1 0,-4 0 0,-2 0 0,-3 0-180,9-10 0,-2-1 0,-6 1 0,-8-2 417,-11 6 1,-6-2 0,-6 1 0,-8 2-418,-9-7 0,-10 1 0,-8-1 0,-4-6 0,-9 0 0,-12-2 0,-2 18 0,-8-1 0,-6 0 0,-4 1 0,-4 1 4,0 4 1,-5 2 0,-3 0 0,-3 1-1,-1 1 1,-1-1-5,7 5 0,-1-1 0,-1 2 0,-1-1 0,-2 1 0,-2 0 0,-3 1-24,-1 0 0,-3 1 0,-3 0 0,-1 1 0,-1 0 0,-1 2 0,1 0 0,1 2 24,3 3 0,-1 1 0,1 1 0,-1 1 0,0 0 0,0 2 0,1-1 0,-1 1-146,3 1 1,0 1-1,1-1 1,0 2 0,-1 0-1,-1 0 1,0 1-1,-2 1 146,4 2 0,-2 0 0,0 1 0,-1 0 0,-1 0 0,0 2 0,1 0 0,0 1 0,0 1-168,-5-1 0,1 2 0,1 0 0,-1 2 0,0 0 0,-1 0 0,-1 1 0,-3 0 168,1 0 0,-2 0 0,-1 1 0,-1 0 0,-1 1 0,0 0 0,0 0 0,1 1 0,1 0-2,6 1 0,1 0 0,0 1 0,1 1 0,-1-1 1,1 1-1,-2 1 0,0-1 0,-2 1 2,1 1 0,-1 0 0,-2 0 0,-1 0 0,0 1 0,0 0 0,1 1 0,1-1 0,1 2 0,3-1 0,-5 1 0,2 0 0,2 0 0,1 1 0,0 0 0,-1 1 0,-3-1 0,-3 1 0,10 0 0,-1 0 0,-3 1 0,-1-1 0,0 1 0,-2 0 0,0 0 0,-1 0 0,1 1 0,0 0 0,1 0 0,0 1 0,-1-1 0,0 2 0,0-1 0,0 1 0,0 0 0,1 0 0,-1 0 0,0 1 0,0-1 0,1 0 0,0 0 0,1 0 0,1 0 0,-1 0 0,1 1 0,-1-1 0,0 0 0,0 1 0,-1 1 0,-1-1 0,-1 2 0,0-1 0,-1 2 0,-2-1 0,0 1 0,-1 0 0,0 1 0,0 0 0,0 0 0,1 1 0,1 0 0,2 0 0,2 0 0,-7 2 0,2 0 0,2 0 0,0 0 0,1 1 0,0 0 0,1 1 0,0 0 0,0 1 0,0 0 0,2-1 0,0 1 0,0 1 0,0-1 0,1 1 0,0 1 0,0 0 0,0 1 0,1 1 0,-1 1 0,-8 3 0,-1 1 0,-1 1 0,0 2 0,1 0 0,3 0 0,1 1 0,4 0 0,3 0 32,-10 3 0,5 0 0,4 1 0,2 1 0,-1 1 0,-2 3-32,5 0 0,-3 2 0,0 2 0,1 1 0,2 1 0,4 0 0,4 1 174,-2 5 1,4 1 0,4 1 0,3 1 0,0 2-175,4-1 0,0 0 0,3 2 0,3 4 0,7 4 0,4 6 0,5 4 0,4 4 0,6 2 0,8 2 0,6 7 0,8 2 0,7 2 0,5 2 0,3 1 0,2-6 0,2 1 0,4 1 0,5 2 0,7 1 0,8 1 0,-2-18 0,5 3 0,5 1 0,3 1 0,5 0 0,3 0 0,3 0 0,3-1 0,2-1 0,2-3 0,-10-13 0,2-1 0,2-1 0,2 0 0,3 0 0,1-2 0,2 1 0,1-2 0,2 1 0,2-1 0,1 0 0,0 0 0,2-1 0,1 1 0,-6-6 0,2 1 0,1-1 0,2 1 0,2-1 0,0 0 0,2 0 0,1 0 0,0-1 0,1 0 0,1-1 0,0 0 0,0-1 0,1-1 0,-1 0 0,-1-1 0,1-2 0,-1 0-13,-3-1 0,1-2 0,-1 1 0,1-2 1,0 0-1,0 0 0,0-1 0,0-1 0,1 0 1,0-1-1,0-1 0,0 0 0,1-2 0,1 0 1,-1-1-1,1-1 0,1-1 0,0-1 13,4 0 0,2-1 0,3-1 0,0-1 0,3-1 0,-1-1 0,2-1 0,-1 0 0,0-2 0,-2 0 0,0-1 0,-2 0 0,-1-1 0,-4-1 0,-2 0 0,-3-2 0,-4 1 0,-4-1 0,29 5 0,-6-1 0,-6-1 0,-4-2 0,-2-2 0,-1-1 0,0-1 0,2-2 0,-4-7 0,0 0 0,0 1 0,0-1 0,0 0 0,0 1 0,0-1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5498D241-0AB7-BC44-80E8-F0A20AF46E9E}" type="datetimeFigureOut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Next" panose="020B0503020202020204" pitchFamily="34" charset="0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venir Next" panose="020B0503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5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5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57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5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8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87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21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6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33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28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1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61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904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54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33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68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448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73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29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21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1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24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55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01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2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="0" i="0" baseline="0">
                <a:solidFill>
                  <a:schemeClr val="tx1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venir Next" panose="020B0503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6EC91B51-25EE-0147-9293-37E16A70024E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="0" i="0" baseline="0">
                <a:latin typeface="Avenir Next" panose="020B0503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 i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0" i="0" kern="1200" cap="none" baseline="0">
                <a:solidFill>
                  <a:schemeClr val="tx1"/>
                </a:solidFill>
                <a:effectLst/>
                <a:latin typeface="Avenir Next" panose="020B05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5D6FA6FB-FDD3-A446-B5AE-30BBE73852D8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_User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 baseline="0">
                <a:solidFill>
                  <a:schemeClr val="tx1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63D0726-017F-9249-8B2E-2A4DDB444ED8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i="0" baseline="0">
                <a:solidFill>
                  <a:schemeClr val="tx1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i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1D77C214-390A-F944-BF27-73F37F4360F9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i="0" baseline="0">
                <a:solidFill>
                  <a:schemeClr val="tx1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i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venir Next" panose="020B0503020202020204" pitchFamily="34" charset="0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6225C2B-15EC-3348-B6CD-75D75F51F610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6DEFD86-78C4-084A-B0B5-04A7A3431B39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0" i="0" kern="1200" spc="0" dirty="0" smtClean="0">
                <a:solidFill>
                  <a:schemeClr val="tx1"/>
                </a:solidFill>
                <a:latin typeface="Avenir Next" panose="020B0503020202020204" pitchFamily="34" charset="0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accent4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7D5DF95B-0B80-6A4D-A813-6F9D9F38EBA2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i="0" dirty="0">
                <a:latin typeface="Avenir Next" panose="020B0503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 b="0" i="0">
                <a:latin typeface="Avenir Next" panose="020B0503020202020204" pitchFamily="34" charset="0"/>
              </a:defRPr>
            </a:lvl1pPr>
            <a:lvl2pPr>
              <a:lnSpc>
                <a:spcPct val="100000"/>
              </a:lnSpc>
              <a:defRPr sz="1800" b="0" i="0">
                <a:latin typeface="Avenir Next" panose="020B0503020202020204" pitchFamily="34" charset="0"/>
              </a:defRPr>
            </a:lvl2pPr>
            <a:lvl3pPr>
              <a:lnSpc>
                <a:spcPct val="100000"/>
              </a:lnSpc>
              <a:defRPr sz="1600" b="0" i="0">
                <a:latin typeface="Avenir Next" panose="020B0503020202020204" pitchFamily="34" charset="0"/>
              </a:defRPr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Next" panose="020B0503020202020204" pitchFamily="34" charset="0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14E55AC9-5819-304B-AB8A-EC561A98EE59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  <a:lvl2pPr>
              <a:defRPr b="0" i="0">
                <a:latin typeface="Avenir Next" panose="020B0503020202020204" pitchFamily="34" charset="0"/>
              </a:defRPr>
            </a:lvl2pPr>
            <a:lvl3pPr>
              <a:defRPr b="0" i="0">
                <a:latin typeface="Avenir Next" panose="020B050302020202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0" i="0" dirty="0"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0" i="0" kern="1200" dirty="0" smtClean="0">
                <a:solidFill>
                  <a:srgbClr val="94E6FF"/>
                </a:solidFill>
                <a:latin typeface="Avenir Next" panose="020B0503020202020204" pitchFamily="34" charset="0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solidFill>
                  <a:schemeClr val="tx2"/>
                </a:solidFill>
                <a:latin typeface="Avenir Next" panose="020B0503020202020204" pitchFamily="34" charset="0"/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0" i="0" dirty="0"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9874F111-1245-FB4C-ACB7-129F68E66232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380C21C6-642C-6F4C-B53C-06F3F35CEF14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 i="0">
                <a:latin typeface="Avenir Next" panose="020B05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A0E3BE2-FFFE-0B46-AE5A-CBB4C5FEC6FC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8861994C-B8B3-A740-949B-C8D716F26A7F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0" i="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 i="0">
                <a:solidFill>
                  <a:schemeClr val="accent4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Avenir Next" panose="020B0503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CF17F20F-8413-1548-BF61-558511100DB7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9CE7E69C-4D79-BB49-9350-1FEE210EB4F7}" type="datetime1">
              <a:rPr lang="en-US" smtClean="0"/>
              <a:pPr/>
              <a:t>4/9/21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Avenir Next" panose="020B0503020202020204" pitchFamily="34" charset="0"/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venir Next" panose="020B0503020202020204" pitchFamily="34" charset="0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0" i="0" kern="1200">
          <a:solidFill>
            <a:schemeClr val="tx1"/>
          </a:solidFill>
          <a:latin typeface="Avenir Next" panose="020B0503020202020204" pitchFamily="34" charset="0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arcg.is/1STzGK0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hyperlink" Target="https://esri.github.io/cim-symbol-builder-js/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1.png"/><Relationship Id="rId7" Type="http://schemas.openxmlformats.org/officeDocument/2006/relationships/image" Target="../media/image5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1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tiff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65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Esri/cim-spec/blob/master/docs/v2/CIMRenderers.md#CIMSymbolRefere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hyperlink" Target="https://developers.arcgis.com/javascript/latest/guide/esri-web-style-symbols-2d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customXml" Target="../ink/ink1.xml"/><Relationship Id="rId12" Type="http://schemas.microsoft.com/office/2007/relationships/hdphoto" Target="../media/hdphoto3.wdp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customXml" Target="../ink/ink2.xml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D9E6D7-1E7E-314C-8AA9-3F4E883E6E9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870E6F-1C36-DB43-B439-1C5623C6F7CA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3" name="gradient background1">
                <a:extLst>
                  <a:ext uri="{FF2B5EF4-FFF2-40B4-BE49-F238E27FC236}">
                    <a16:creationId xmlns:a16="http://schemas.microsoft.com/office/drawing/2014/main" id="{ED48A2D6-7C7F-054D-99D2-595F565DC78A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322F969B-9619-D24A-B5D0-0A84521B78B3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1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4466C6B-A103-0646-ABFA-54B87DB55CA4}"/>
                </a:ext>
              </a:extLst>
            </p:cNvPr>
            <p:cNvGrpSpPr/>
            <p:nvPr/>
          </p:nvGrpSpPr>
          <p:grpSpPr>
            <a:xfrm>
              <a:off x="0" y="4265271"/>
              <a:ext cx="12192000" cy="2592729"/>
              <a:chOff x="0" y="4265271"/>
              <a:chExt cx="12192000" cy="259272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7BD64067-4C8A-1844-B48E-4E4D65E2A1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694677"/>
                <a:ext cx="4657343" cy="216332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1A6D62D-9B71-694C-A2C0-8D6C78D77E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22227" y="4980117"/>
                <a:ext cx="6469773" cy="1877883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6A0E21C-7890-8A46-9E03-3A2CA74BB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96112" y="5203135"/>
                <a:ext cx="7333488" cy="165486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93CFE6A-35A3-2943-BCC2-AB0307436F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65271"/>
                <a:ext cx="3530544" cy="259272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F9C64E2-6AC2-8D4F-8F95-2D77C90A7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993961" y="4473144"/>
                <a:ext cx="2198039" cy="238485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C5571E3-6680-044F-8CF9-FC165A541D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587" y="5612781"/>
                <a:ext cx="3470413" cy="1245219"/>
              </a:xfrm>
              <a:prstGeom prst="rect">
                <a:avLst/>
              </a:prstGeom>
            </p:spPr>
          </p:pic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E467901-ABD8-F549-AEB9-CC1EDE1219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798" y="668579"/>
            <a:ext cx="1190625" cy="473786"/>
          </a:xfrm>
          <a:prstGeom prst="rect">
            <a:avLst/>
          </a:prstGeom>
        </p:spPr>
      </p:pic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036666"/>
            <a:ext cx="8534401" cy="659713"/>
          </a:xfrm>
        </p:spPr>
        <p:txBody>
          <a:bodyPr/>
          <a:lstStyle/>
          <a:p>
            <a:pPr algn="l"/>
            <a:r>
              <a:rPr lang="en-US">
                <a:solidFill>
                  <a:srgbClr val="FDEBD7"/>
                </a:solidFill>
              </a:rPr>
              <a:t>Anne Fitz, </a:t>
            </a:r>
            <a:r>
              <a:rPr lang="en-US" dirty="0">
                <a:solidFill>
                  <a:srgbClr val="FDEBD7"/>
                </a:solidFill>
              </a:rPr>
              <a:t>Kristian Ekenes, and Russell Roberts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014509"/>
            <a:ext cx="8525773" cy="914400"/>
          </a:xfrm>
        </p:spPr>
        <p:txBody>
          <a:bodyPr/>
          <a:lstStyle/>
          <a:p>
            <a:pPr algn="l"/>
            <a:r>
              <a:rPr lang="en-US" sz="3600" dirty="0"/>
              <a:t>ArcGIS API for JavaScript: Dynamic Vector Symbology</a:t>
            </a:r>
          </a:p>
        </p:txBody>
      </p:sp>
      <p:sp>
        <p:nvSpPr>
          <p:cNvPr id="10" name="EPC 2020">
            <a:extLst>
              <a:ext uri="{FF2B5EF4-FFF2-40B4-BE49-F238E27FC236}">
                <a16:creationId xmlns:a16="http://schemas.microsoft.com/office/drawing/2014/main" id="{1AEA1F3A-D253-E142-B8A1-AEEFA33C3F6B}"/>
              </a:ext>
            </a:extLst>
          </p:cNvPr>
          <p:cNvSpPr txBox="1">
            <a:spLocks/>
          </p:cNvSpPr>
          <p:nvPr/>
        </p:nvSpPr>
        <p:spPr bwMode="white">
          <a:xfrm>
            <a:off x="3322422" y="5095092"/>
            <a:ext cx="2063579" cy="48630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400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atin typeface="Avenir Next" panose="020B0503020202020204" pitchFamily="34" charset="0"/>
              </a:rPr>
              <a:t>2021 ESRI </a:t>
            </a:r>
            <a:br>
              <a:rPr lang="en-US" sz="1400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atin typeface="Avenir Next" panose="020B0503020202020204" pitchFamily="34" charset="0"/>
              </a:rPr>
            </a:br>
            <a:r>
              <a:rPr lang="en-US" sz="1400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atin typeface="Avenir Next" panose="020B0503020202020204" pitchFamily="34" charset="0"/>
              </a:rPr>
              <a:t>    DEVELOPER SUMMIT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F4019-1962-424D-A122-ACC04C5DC202}"/>
              </a:ext>
            </a:extLst>
          </p:cNvPr>
          <p:cNvSpPr txBox="1"/>
          <p:nvPr/>
        </p:nvSpPr>
        <p:spPr>
          <a:xfrm>
            <a:off x="1337820" y="3491737"/>
            <a:ext cx="3419709" cy="50358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en-US" u="sng" dirty="0">
                <a:latin typeface="Avenir Next" panose="020B0503020202020204" pitchFamily="34" charset="0"/>
                <a:hlinkClick r:id="rId10"/>
              </a:rPr>
              <a:t>https://arcg.is/1STzGK0</a:t>
            </a:r>
            <a:endParaRPr lang="en-US" sz="1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51582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3ABFCF-AF1A-AC49-B5C3-E441296555E5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0"/>
            <a:chExt cx="12192000" cy="68580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1BCD63-ACC9-1D4B-B115-330DCFF652A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0C1AF20E-1FEF-AD49-A83B-941CF7891A7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61326F15-1327-C24F-A668-285A5B4A192C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8CC9310-B8EA-1943-88C9-37FDEF826F0D}"/>
                </a:ext>
              </a:extLst>
            </p:cNvPr>
            <p:cNvGrpSpPr/>
            <p:nvPr/>
          </p:nvGrpSpPr>
          <p:grpSpPr>
            <a:xfrm>
              <a:off x="0" y="1325006"/>
              <a:ext cx="11913703" cy="5532996"/>
              <a:chOff x="0" y="1325006"/>
              <a:chExt cx="11913703" cy="553299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88513B4-7736-744D-9C9F-52C47E8C7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487" r="-1749"/>
              <a:stretch/>
            </p:blipFill>
            <p:spPr>
              <a:xfrm flipH="1">
                <a:off x="5136469" y="6085675"/>
                <a:ext cx="3770001" cy="77232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1A7C69B-2295-2C4C-B819-95382179DD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311662"/>
                <a:ext cx="2816980" cy="287753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3A70A-F06F-7544-83CE-15B50A54BC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563282" y="4831414"/>
                <a:ext cx="1421377" cy="263179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506E1E-1D49-D644-A795-F1485C7E4C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>
                <a:off x="0" y="1325006"/>
                <a:ext cx="1009635" cy="291425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7EA7A6C-BAA0-3E48-A956-E45BBADD1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674538"/>
                <a:ext cx="3485536" cy="118346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197C3DD-613E-D746-B02E-A4A03A7F7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716787"/>
                <a:ext cx="5145493" cy="214121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572730D-E02C-C14E-A8A2-7722C2AB4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140032" y="6022256"/>
                <a:ext cx="2773671" cy="835744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540" y="3340465"/>
            <a:ext cx="8221903" cy="30777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EF1BA"/>
                </a:solidFill>
              </a:rPr>
              <a:t>Anne Fitz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9" y="2560392"/>
            <a:ext cx="8683723" cy="738664"/>
          </a:xfrm>
        </p:spPr>
        <p:txBody>
          <a:bodyPr/>
          <a:lstStyle/>
          <a:p>
            <a:r>
              <a:rPr lang="en-US" dirty="0"/>
              <a:t>Create a symbol from scratch</a:t>
            </a:r>
          </a:p>
        </p:txBody>
      </p:sp>
    </p:spTree>
    <p:extLst>
      <p:ext uri="{BB962C8B-B14F-4D97-AF65-F5344CB8AC3E}">
        <p14:creationId xmlns:p14="http://schemas.microsoft.com/office/powerpoint/2010/main" val="1977586826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78EBC4-469E-7F41-849A-9B26DC295E4F}"/>
              </a:ext>
            </a:extLst>
          </p:cNvPr>
          <p:cNvGrpSpPr/>
          <p:nvPr/>
        </p:nvGrpSpPr>
        <p:grpSpPr>
          <a:xfrm>
            <a:off x="-1" y="0"/>
            <a:ext cx="12192001" cy="6867939"/>
            <a:chOff x="-1" y="0"/>
            <a:chExt cx="12192001" cy="68679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2C4AB6-19A8-004A-8E85-4DC2B2B40BC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gradient background1">
                <a:extLst>
                  <a:ext uri="{FF2B5EF4-FFF2-40B4-BE49-F238E27FC236}">
                    <a16:creationId xmlns:a16="http://schemas.microsoft.com/office/drawing/2014/main" id="{9097782E-D9AD-B94F-96EE-ED462E88E669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7A74274E-B35D-2249-853E-C57D4D9A73C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404AE7-193B-5144-9CB4-4062FA9B23B9}"/>
                </a:ext>
              </a:extLst>
            </p:cNvPr>
            <p:cNvGrpSpPr/>
            <p:nvPr/>
          </p:nvGrpSpPr>
          <p:grpSpPr>
            <a:xfrm>
              <a:off x="-1" y="0"/>
              <a:ext cx="7589346" cy="6867939"/>
              <a:chOff x="-1" y="0"/>
              <a:chExt cx="7589346" cy="686793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DA2B7D3-77A4-1940-98DA-2E1737077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2938" y="4869379"/>
                <a:ext cx="6436407" cy="199856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575C0BF-907C-C848-9D9A-8B481A465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0" y="4234069"/>
                <a:ext cx="4551990" cy="262393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85E2A2C-A8AB-8A43-9C01-481593C93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540415" y="-540416"/>
                <a:ext cx="2825246" cy="3906077"/>
              </a:xfrm>
              <a:prstGeom prst="rect">
                <a:avLst/>
              </a:prstGeom>
            </p:spPr>
          </p:pic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20564" y="3516676"/>
            <a:ext cx="4527741" cy="30777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EF1BA"/>
                </a:solidFill>
              </a:rPr>
              <a:t>Anne Fitz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20564" y="2931901"/>
            <a:ext cx="4527741" cy="584775"/>
          </a:xfrm>
        </p:spPr>
        <p:txBody>
          <a:bodyPr/>
          <a:lstStyle/>
          <a:p>
            <a:r>
              <a:rPr lang="en-US" dirty="0"/>
              <a:t>CIM Starter App</a:t>
            </a:r>
          </a:p>
        </p:txBody>
      </p:sp>
      <p:pic>
        <p:nvPicPr>
          <p:cNvPr id="14" name="Picture Placeholder 13" descr="Map&#10;&#10;Description automatically generated">
            <a:extLst>
              <a:ext uri="{FF2B5EF4-FFF2-40B4-BE49-F238E27FC236}">
                <a16:creationId xmlns:a16="http://schemas.microsoft.com/office/drawing/2014/main" id="{4C893AD2-482F-324B-A867-0F75F19CC2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/>
          <a:srcRect l="-72" t="743" r="72" b="2569"/>
          <a:stretch/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72859348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1051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CIM Symbol Builder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CIM symbol builder">
            <a:hlinkClick r:id="rId5"/>
            <a:extLst>
              <a:ext uri="{FF2B5EF4-FFF2-40B4-BE49-F238E27FC236}">
                <a16:creationId xmlns:a16="http://schemas.microsoft.com/office/drawing/2014/main" id="{889A218A-3B14-134C-8F90-5E41FE9155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551" y="1335926"/>
            <a:ext cx="7963353" cy="476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6213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3ABFCF-AF1A-AC49-B5C3-E441296555E5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0"/>
            <a:chExt cx="12192000" cy="68580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1BCD63-ACC9-1D4B-B115-330DCFF652A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0C1AF20E-1FEF-AD49-A83B-941CF7891A7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61326F15-1327-C24F-A668-285A5B4A192C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8CC9310-B8EA-1943-88C9-37FDEF826F0D}"/>
                </a:ext>
              </a:extLst>
            </p:cNvPr>
            <p:cNvGrpSpPr/>
            <p:nvPr/>
          </p:nvGrpSpPr>
          <p:grpSpPr>
            <a:xfrm>
              <a:off x="0" y="1325006"/>
              <a:ext cx="11913703" cy="5532996"/>
              <a:chOff x="0" y="1325006"/>
              <a:chExt cx="11913703" cy="553299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88513B4-7736-744D-9C9F-52C47E8C7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487" r="-1749"/>
              <a:stretch/>
            </p:blipFill>
            <p:spPr>
              <a:xfrm flipH="1">
                <a:off x="5136469" y="6085675"/>
                <a:ext cx="3770001" cy="77232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1A7C69B-2295-2C4C-B819-95382179DD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311662"/>
                <a:ext cx="2816980" cy="287753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3A70A-F06F-7544-83CE-15B50A54BC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563282" y="4831414"/>
                <a:ext cx="1421377" cy="263179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506E1E-1D49-D644-A795-F1485C7E4C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>
                <a:off x="0" y="1325006"/>
                <a:ext cx="1009635" cy="291425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7EA7A6C-BAA0-3E48-A956-E45BBADD1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674538"/>
                <a:ext cx="3485536" cy="118346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197C3DD-613E-D746-B02E-A4A03A7F7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716787"/>
                <a:ext cx="5145493" cy="214121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572730D-E02C-C14E-A8A2-7722C2AB4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140032" y="6022256"/>
                <a:ext cx="2773671" cy="835744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540" y="3340465"/>
            <a:ext cx="8221903" cy="30777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EF1BA"/>
                </a:solidFill>
              </a:rPr>
              <a:t>Russell Roberts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9" y="2560392"/>
            <a:ext cx="8683723" cy="738664"/>
          </a:xfrm>
        </p:spPr>
        <p:txBody>
          <a:bodyPr/>
          <a:lstStyle/>
          <a:p>
            <a:r>
              <a:rPr lang="en-US" dirty="0">
                <a:latin typeface="Avenir Next"/>
              </a:rPr>
              <a:t>Creating a </a:t>
            </a:r>
            <a:r>
              <a:rPr lang="en-US">
                <a:latin typeface="Avenir Next"/>
              </a:rPr>
              <a:t>Web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3808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Next"/>
              </a:rPr>
              <a:t>How to create a Web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66" y="1489279"/>
            <a:ext cx="7487775" cy="3385535"/>
          </a:xfrm>
        </p:spPr>
        <p:txBody>
          <a:bodyPr vert="horz" lIns="0" tIns="0" rIns="0" bIns="0" rtlCol="0" anchor="t">
            <a:noAutofit/>
          </a:bodyPr>
          <a:lstStyle/>
          <a:p>
            <a:pPr marL="175895" indent="-175895"/>
            <a:r>
              <a:rPr lang="en-US">
                <a:latin typeface="Avenir Next"/>
              </a:rPr>
              <a:t>Share web styles with </a:t>
            </a:r>
            <a:r>
              <a:rPr lang="en-US" dirty="0">
                <a:latin typeface="Avenir Next"/>
              </a:rPr>
              <a:t>ArcGIS Pro 2.6 and up</a:t>
            </a:r>
          </a:p>
          <a:p>
            <a:pPr marL="175895" indent="-175895">
              <a:buClr>
                <a:srgbClr val="5ED9FF"/>
              </a:buClr>
            </a:pPr>
            <a:r>
              <a:rPr lang="en-US">
                <a:latin typeface="Avenir Next"/>
              </a:rPr>
              <a:t>Currently only points supported</a:t>
            </a:r>
            <a:endParaRPr lang="en-US" dirty="0">
              <a:latin typeface="Avenir Next"/>
            </a:endParaRPr>
          </a:p>
          <a:p>
            <a:pPr marL="175895" indent="-175895">
              <a:buClr>
                <a:srgbClr val="5ED9FF"/>
              </a:buClr>
            </a:pPr>
            <a:r>
              <a:rPr lang="en-US">
                <a:latin typeface="Avenir Next"/>
              </a:rPr>
              <a:t>For 2D Web Styles publish picture or shape marker </a:t>
            </a:r>
            <a:endParaRPr lang="en-US" dirty="0">
              <a:latin typeface="Avenir Next"/>
            </a:endParaRPr>
          </a:p>
          <a:p>
            <a:pPr marL="175895" indent="-175895">
              <a:buClr>
                <a:srgbClr val="5ED9FF"/>
              </a:buClr>
            </a:pPr>
            <a:r>
              <a:rPr lang="en-US">
                <a:latin typeface="Avenir Next"/>
              </a:rPr>
              <a:t>Vector</a:t>
            </a:r>
            <a:r>
              <a:rPr lang="en-US" dirty="0">
                <a:latin typeface="Avenir Next"/>
              </a:rPr>
              <a:t> symbols can </a:t>
            </a:r>
            <a:r>
              <a:rPr lang="en-US">
                <a:latin typeface="Avenir Next"/>
              </a:rPr>
              <a:t>be </a:t>
            </a:r>
            <a:r>
              <a:rPr lang="en-US" dirty="0">
                <a:latin typeface="Avenir Next"/>
              </a:rPr>
              <a:t>.</a:t>
            </a:r>
            <a:r>
              <a:rPr lang="en-US" err="1">
                <a:latin typeface="Avenir Next"/>
              </a:rPr>
              <a:t>svg</a:t>
            </a:r>
            <a:r>
              <a:rPr lang="en-US" dirty="0">
                <a:latin typeface="Avenir Next"/>
              </a:rPr>
              <a:t> or .emf format with shape marker</a:t>
            </a:r>
          </a:p>
          <a:p>
            <a:pPr marL="175895" indent="-175895">
              <a:buClr>
                <a:srgbClr val="5ED9FF"/>
              </a:buClr>
            </a:pPr>
            <a:r>
              <a:rPr lang="en-US">
                <a:latin typeface="Avenir Next"/>
              </a:rPr>
              <a:t>Use them in web maps and 4.x web apps, runtime 100.x apps and Pro.</a:t>
            </a:r>
            <a:endParaRPr lang="en-US" dirty="0">
              <a:latin typeface="Avenir Next"/>
            </a:endParaRPr>
          </a:p>
          <a:p>
            <a:pPr lvl="1" indent="-173355">
              <a:buClr>
                <a:srgbClr val="5ED9FF"/>
              </a:buClr>
            </a:pPr>
            <a:r>
              <a:rPr lang="en-US">
                <a:latin typeface="Avenir Next"/>
              </a:rPr>
              <a:t>Map Viewer Beta, Experience Builder, Dashboard Beta and more</a:t>
            </a:r>
            <a:endParaRPr lang="en-US" dirty="0"/>
          </a:p>
          <a:p>
            <a:pPr marL="175895" indent="-175895">
              <a:buClr>
                <a:srgbClr val="5ED9FF"/>
              </a:buClr>
            </a:pPr>
            <a:endParaRPr lang="en-US" dirty="0"/>
          </a:p>
          <a:p>
            <a:pPr marL="175895" indent="-175895">
              <a:buClr>
                <a:srgbClr val="5ED9FF"/>
              </a:buClr>
            </a:pPr>
            <a:endParaRPr lang="en-US" dirty="0"/>
          </a:p>
          <a:p>
            <a:pPr marL="175895" indent="-175895">
              <a:buClr>
                <a:srgbClr val="5ED9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4685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78EBC4-469E-7F41-849A-9B26DC295E4F}"/>
              </a:ext>
            </a:extLst>
          </p:cNvPr>
          <p:cNvGrpSpPr/>
          <p:nvPr/>
        </p:nvGrpSpPr>
        <p:grpSpPr>
          <a:xfrm>
            <a:off x="-1" y="0"/>
            <a:ext cx="12192001" cy="6867939"/>
            <a:chOff x="-1" y="0"/>
            <a:chExt cx="12192001" cy="68679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2C4AB6-19A8-004A-8E85-4DC2B2B40BCB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8" name="gradient background1">
                <a:extLst>
                  <a:ext uri="{FF2B5EF4-FFF2-40B4-BE49-F238E27FC236}">
                    <a16:creationId xmlns:a16="http://schemas.microsoft.com/office/drawing/2014/main" id="{9097782E-D9AD-B94F-96EE-ED462E88E669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7A74274E-B35D-2249-853E-C57D4D9A73C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404AE7-193B-5144-9CB4-4062FA9B23B9}"/>
                </a:ext>
              </a:extLst>
            </p:cNvPr>
            <p:cNvGrpSpPr/>
            <p:nvPr/>
          </p:nvGrpSpPr>
          <p:grpSpPr>
            <a:xfrm>
              <a:off x="-1" y="0"/>
              <a:ext cx="7589346" cy="6867939"/>
              <a:chOff x="-1" y="0"/>
              <a:chExt cx="7589346" cy="6867939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DA2B7D3-77A4-1940-98DA-2E1737077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52938" y="4869379"/>
                <a:ext cx="6436407" cy="1998560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B575C0BF-907C-C848-9D9A-8B481A465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0" y="4234069"/>
                <a:ext cx="4551990" cy="262393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85E2A2C-A8AB-8A43-9C01-481593C93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540415" y="-540416"/>
                <a:ext cx="2825246" cy="3906077"/>
              </a:xfrm>
              <a:prstGeom prst="rect">
                <a:avLst/>
              </a:prstGeom>
            </p:spPr>
          </p:pic>
        </p:grp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20564" y="3516676"/>
            <a:ext cx="4527741" cy="30777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EF1BA"/>
                </a:solidFill>
              </a:rPr>
              <a:t>Russell Roberts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320564" y="2931901"/>
            <a:ext cx="4527741" cy="584775"/>
          </a:xfrm>
        </p:spPr>
        <p:txBody>
          <a:bodyPr/>
          <a:lstStyle/>
          <a:p>
            <a:r>
              <a:rPr lang="en-US" dirty="0">
                <a:latin typeface="Avenir Next"/>
              </a:rPr>
              <a:t>Creating a </a:t>
            </a:r>
            <a:r>
              <a:rPr lang="en-US" dirty="0" err="1">
                <a:latin typeface="Avenir Next"/>
              </a:rPr>
              <a:t>WebStyle</a:t>
            </a:r>
            <a:endParaRPr lang="en-US" dirty="0" err="1"/>
          </a:p>
        </p:txBody>
      </p:sp>
      <p:pic>
        <p:nvPicPr>
          <p:cNvPr id="16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7D8916E5-D8C0-4FE8-9542-9BA75000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1709452"/>
            <a:ext cx="2743200" cy="3083496"/>
          </a:xfrm>
          <a:prstGeom prst="rect">
            <a:avLst/>
          </a:prstGeom>
        </p:spPr>
      </p:pic>
      <p:pic>
        <p:nvPicPr>
          <p:cNvPr id="15" name="Picture 1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4375F290-5AF6-4F75-A550-EC491A8AD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5900" y="2542540"/>
            <a:ext cx="27432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0455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3ABFCF-AF1A-AC49-B5C3-E441296555E5}"/>
              </a:ext>
            </a:extLst>
          </p:cNvPr>
          <p:cNvGrpSpPr/>
          <p:nvPr/>
        </p:nvGrpSpPr>
        <p:grpSpPr>
          <a:xfrm>
            <a:off x="0" y="0"/>
            <a:ext cx="12192000" cy="6858002"/>
            <a:chOff x="0" y="0"/>
            <a:chExt cx="12192000" cy="68580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1BCD63-ACC9-1D4B-B115-330DCFF652A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0C1AF20E-1FEF-AD49-A83B-941CF7891A7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61326F15-1327-C24F-A668-285A5B4A192C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8CC9310-B8EA-1943-88C9-37FDEF826F0D}"/>
                </a:ext>
              </a:extLst>
            </p:cNvPr>
            <p:cNvGrpSpPr/>
            <p:nvPr/>
          </p:nvGrpSpPr>
          <p:grpSpPr>
            <a:xfrm>
              <a:off x="0" y="1325006"/>
              <a:ext cx="11913703" cy="5532996"/>
              <a:chOff x="0" y="1325006"/>
              <a:chExt cx="11913703" cy="553299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88513B4-7736-744D-9C9F-52C47E8C7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487" r="-1749"/>
              <a:stretch/>
            </p:blipFill>
            <p:spPr>
              <a:xfrm flipH="1">
                <a:off x="5136469" y="6085675"/>
                <a:ext cx="3770001" cy="77232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1A7C69B-2295-2C4C-B819-95382179DD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311662"/>
                <a:ext cx="2816980" cy="287753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3A70A-F06F-7544-83CE-15B50A54BC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563282" y="4831414"/>
                <a:ext cx="1421377" cy="263179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506E1E-1D49-D644-A795-F1485C7E4C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>
                <a:off x="0" y="1325006"/>
                <a:ext cx="1009635" cy="291425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7EA7A6C-BAA0-3E48-A956-E45BBADD1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674538"/>
                <a:ext cx="3485536" cy="118346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197C3DD-613E-D746-B02E-A4A03A7F7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716787"/>
                <a:ext cx="5145493" cy="214121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572730D-E02C-C14E-A8A2-7722C2AB4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140032" y="6022256"/>
                <a:ext cx="2773671" cy="835744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540" y="3340465"/>
            <a:ext cx="8221903" cy="30777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EF1BA"/>
                </a:solidFill>
              </a:rPr>
              <a:t>Kristian </a:t>
            </a:r>
            <a:r>
              <a:rPr lang="en-US" sz="2000" dirty="0" err="1">
                <a:solidFill>
                  <a:srgbClr val="1EF1BA"/>
                </a:solidFill>
              </a:rPr>
              <a:t>Ekenes</a:t>
            </a:r>
            <a:endParaRPr lang="en-US" sz="2000" dirty="0">
              <a:solidFill>
                <a:srgbClr val="1EF1BA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9" y="2560392"/>
            <a:ext cx="8683723" cy="738664"/>
          </a:xfrm>
        </p:spPr>
        <p:txBody>
          <a:bodyPr/>
          <a:lstStyle/>
          <a:p>
            <a:r>
              <a:rPr lang="en-US" dirty="0"/>
              <a:t>Data-driven CIM</a:t>
            </a:r>
          </a:p>
        </p:txBody>
      </p:sp>
    </p:spTree>
    <p:extLst>
      <p:ext uri="{BB962C8B-B14F-4D97-AF65-F5344CB8AC3E}">
        <p14:creationId xmlns:p14="http://schemas.microsoft.com/office/powerpoint/2010/main" val="130409312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463964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Data-driven mapping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85CE7-624E-D543-9D54-BB47F91AF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0136" y="1218135"/>
            <a:ext cx="4878383" cy="1389631"/>
          </a:xfrm>
        </p:spPr>
        <p:txBody>
          <a:bodyPr/>
          <a:lstStyle/>
          <a:p>
            <a:r>
              <a:rPr lang="en-US" dirty="0"/>
              <a:t>Override a symbol’s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visual variable </a:t>
            </a:r>
            <a:r>
              <a:rPr lang="en-US" dirty="0"/>
              <a:t>with a data value (either a field value, or an Arcade expression).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4E2ABA9-6BF8-8C4C-AC68-F6970606E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270" y="3029598"/>
            <a:ext cx="3371033" cy="26065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5AAA1FA-F668-224C-8234-66486D50F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070" y="3505766"/>
            <a:ext cx="4584535" cy="31343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8C1F47-920C-344D-83E1-1F09A96F5FB6}"/>
              </a:ext>
            </a:extLst>
          </p:cNvPr>
          <p:cNvSpPr/>
          <p:nvPr/>
        </p:nvSpPr>
        <p:spPr>
          <a:xfrm>
            <a:off x="10417856" y="5789656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rPr>
              <a:t>color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9B522-E544-884F-8DE6-E24D33188BA6}"/>
              </a:ext>
            </a:extLst>
          </p:cNvPr>
          <p:cNvSpPr/>
          <p:nvPr/>
        </p:nvSpPr>
        <p:spPr>
          <a:xfrm>
            <a:off x="5829242" y="3211364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rPr>
              <a:t>size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5463A4-F73B-CB43-A5F3-9B22D1D1777C}"/>
              </a:ext>
            </a:extLst>
          </p:cNvPr>
          <p:cNvSpPr/>
          <p:nvPr/>
        </p:nvSpPr>
        <p:spPr>
          <a:xfrm>
            <a:off x="2507390" y="2423100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rPr>
              <a:t>rotation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F04DBB-C4C3-C746-A998-B3FDFDFC90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811" y="217851"/>
            <a:ext cx="5070348" cy="27301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325676-DD47-9E49-B700-8169BF7959BF}"/>
              </a:ext>
            </a:extLst>
          </p:cNvPr>
          <p:cNvSpPr/>
          <p:nvPr/>
        </p:nvSpPr>
        <p:spPr>
          <a:xfrm>
            <a:off x="10760257" y="1562115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rPr>
              <a:t>opacity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76C748-284B-E34B-8451-03531C65A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57" y="2902168"/>
            <a:ext cx="3125701" cy="29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3779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18" y="467812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Multi-part data-driven symbols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785CE7-624E-D543-9D54-BB47F91AF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146" y="1157426"/>
            <a:ext cx="3609550" cy="3702333"/>
          </a:xfrm>
        </p:spPr>
        <p:txBody>
          <a:bodyPr/>
          <a:lstStyle/>
          <a:p>
            <a:r>
              <a:rPr lang="en-US" dirty="0"/>
              <a:t>Multiple symbol layers.</a:t>
            </a:r>
          </a:p>
          <a:p>
            <a:r>
              <a:rPr lang="en-US" dirty="0"/>
              <a:t>The visual properties of each can be controlled by data values, so you can create more complex, multi-part, data-driven visualizations.</a:t>
            </a:r>
          </a:p>
          <a:p>
            <a:r>
              <a:rPr lang="en-US" dirty="0"/>
              <a:t>More complex usually isn’t a good thing, but it can be!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94A884-7902-C743-A5C6-2BBE66F52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66" y="4091481"/>
            <a:ext cx="2738660" cy="18456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07C27B1-93D1-5C4C-B39B-2D7038CD9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140" y="1002894"/>
            <a:ext cx="8115950" cy="49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0382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463964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Primitive Overrides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B338DE-45E6-F543-9560-D4111E2D0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240" y="116473"/>
            <a:ext cx="3298188" cy="213359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AA4F0-D485-BD42-B21B-B1CAA1B9A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068" y="1183273"/>
            <a:ext cx="3594414" cy="4174036"/>
          </a:xfrm>
        </p:spPr>
        <p:txBody>
          <a:bodyPr/>
          <a:lstStyle/>
          <a:p>
            <a:r>
              <a:rPr lang="en-US" dirty="0"/>
              <a:t>A property of </a:t>
            </a:r>
            <a:r>
              <a:rPr lang="en-US" dirty="0" err="1"/>
              <a:t>CIMSymbol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Arcade expressions </a:t>
            </a:r>
            <a:r>
              <a:rPr lang="en-US" dirty="0"/>
              <a:t>that dynamically return the value of a primitive’s visual property.</a:t>
            </a:r>
          </a:p>
          <a:p>
            <a:r>
              <a:rPr lang="en-US" dirty="0"/>
              <a:t>e.g. a primitive override targeting size returns a new size value for a targeted symbol layer (primitive).</a:t>
            </a:r>
          </a:p>
          <a:p>
            <a:r>
              <a:rPr lang="en-US" dirty="0"/>
              <a:t>Typically used to change a symbol property based on a data value or expression.</a:t>
            </a:r>
          </a:p>
        </p:txBody>
      </p:sp>
      <p:pic>
        <p:nvPicPr>
          <p:cNvPr id="1026" name="Picture 2" descr="code snippet of a CIM symbol">
            <a:extLst>
              <a:ext uri="{FF2B5EF4-FFF2-40B4-BE49-F238E27FC236}">
                <a16:creationId xmlns:a16="http://schemas.microsoft.com/office/drawing/2014/main" id="{332688F6-B5C2-3C41-9449-46DAB329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049" y="2403194"/>
            <a:ext cx="6275542" cy="39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8528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1489280"/>
            <a:ext cx="10369296" cy="3768520"/>
          </a:xfrm>
        </p:spPr>
        <p:txBody>
          <a:bodyPr/>
          <a:lstStyle/>
          <a:p>
            <a:r>
              <a:rPr lang="en-US" dirty="0"/>
              <a:t>What are CIM Symbols? </a:t>
            </a:r>
          </a:p>
          <a:p>
            <a:r>
              <a:rPr lang="en-US" dirty="0"/>
              <a:t>Create a symbol from scratch </a:t>
            </a:r>
          </a:p>
          <a:p>
            <a:r>
              <a:rPr lang="en-US" dirty="0"/>
              <a:t>Creating a web style</a:t>
            </a:r>
          </a:p>
          <a:p>
            <a:r>
              <a:rPr lang="en-US" dirty="0"/>
              <a:t>Data-driven CIM</a:t>
            </a:r>
          </a:p>
        </p:txBody>
      </p:sp>
    </p:spTree>
    <p:extLst>
      <p:ext uri="{BB962C8B-B14F-4D97-AF65-F5344CB8AC3E}">
        <p14:creationId xmlns:p14="http://schemas.microsoft.com/office/powerpoint/2010/main" val="65992588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463964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Primitive Overrides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1F77F-9CEF-7342-827C-D87E9FE20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82" y="2584941"/>
            <a:ext cx="5076366" cy="1455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C55A3-AB86-5A4C-992B-D390D7AB7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149" y="1085200"/>
            <a:ext cx="5076366" cy="1303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28277-55BB-8744-83A4-AB97DD65B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268" y="0"/>
            <a:ext cx="4397731" cy="6858000"/>
          </a:xfrm>
          <a:prstGeom prst="rect">
            <a:avLst/>
          </a:prstGeom>
        </p:spPr>
      </p:pic>
      <p:pic>
        <p:nvPicPr>
          <p:cNvPr id="2050" name="Picture 2" descr="Snippet highlighting where to specify the primitive name">
            <a:extLst>
              <a:ext uri="{FF2B5EF4-FFF2-40B4-BE49-F238E27FC236}">
                <a16:creationId xmlns:a16="http://schemas.microsoft.com/office/drawing/2014/main" id="{8E8F5B5D-C35D-424F-B160-14ECE4B06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52" y="4280452"/>
            <a:ext cx="72771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207E34-BB58-4D4D-A168-DA972C836C60}"/>
              </a:ext>
            </a:extLst>
          </p:cNvPr>
          <p:cNvSpPr/>
          <p:nvPr/>
        </p:nvSpPr>
        <p:spPr bwMode="auto">
          <a:xfrm>
            <a:off x="7794267" y="0"/>
            <a:ext cx="4397730" cy="1303067"/>
          </a:xfrm>
          <a:custGeom>
            <a:avLst/>
            <a:gdLst>
              <a:gd name="connsiteX0" fmla="*/ 0 w 4397730"/>
              <a:gd name="connsiteY0" fmla="*/ 0 h 1303067"/>
              <a:gd name="connsiteX1" fmla="*/ 540293 w 4397730"/>
              <a:gd name="connsiteY1" fmla="*/ 0 h 1303067"/>
              <a:gd name="connsiteX2" fmla="*/ 1212517 w 4397730"/>
              <a:gd name="connsiteY2" fmla="*/ 0 h 1303067"/>
              <a:gd name="connsiteX3" fmla="*/ 1796787 w 4397730"/>
              <a:gd name="connsiteY3" fmla="*/ 0 h 1303067"/>
              <a:gd name="connsiteX4" fmla="*/ 2337079 w 4397730"/>
              <a:gd name="connsiteY4" fmla="*/ 0 h 1303067"/>
              <a:gd name="connsiteX5" fmla="*/ 3009304 w 4397730"/>
              <a:gd name="connsiteY5" fmla="*/ 0 h 1303067"/>
              <a:gd name="connsiteX6" fmla="*/ 3637551 w 4397730"/>
              <a:gd name="connsiteY6" fmla="*/ 0 h 1303067"/>
              <a:gd name="connsiteX7" fmla="*/ 4397730 w 4397730"/>
              <a:gd name="connsiteY7" fmla="*/ 0 h 1303067"/>
              <a:gd name="connsiteX8" fmla="*/ 4397730 w 4397730"/>
              <a:gd name="connsiteY8" fmla="*/ 677595 h 1303067"/>
              <a:gd name="connsiteX9" fmla="*/ 4397730 w 4397730"/>
              <a:gd name="connsiteY9" fmla="*/ 1303067 h 1303067"/>
              <a:gd name="connsiteX10" fmla="*/ 3857437 w 4397730"/>
              <a:gd name="connsiteY10" fmla="*/ 1303067 h 1303067"/>
              <a:gd name="connsiteX11" fmla="*/ 3361122 w 4397730"/>
              <a:gd name="connsiteY11" fmla="*/ 1303067 h 1303067"/>
              <a:gd name="connsiteX12" fmla="*/ 2688898 w 4397730"/>
              <a:gd name="connsiteY12" fmla="*/ 1303067 h 1303067"/>
              <a:gd name="connsiteX13" fmla="*/ 2148605 w 4397730"/>
              <a:gd name="connsiteY13" fmla="*/ 1303067 h 1303067"/>
              <a:gd name="connsiteX14" fmla="*/ 1476381 w 4397730"/>
              <a:gd name="connsiteY14" fmla="*/ 1303067 h 1303067"/>
              <a:gd name="connsiteX15" fmla="*/ 760179 w 4397730"/>
              <a:gd name="connsiteY15" fmla="*/ 1303067 h 1303067"/>
              <a:gd name="connsiteX16" fmla="*/ 0 w 4397730"/>
              <a:gd name="connsiteY16" fmla="*/ 1303067 h 1303067"/>
              <a:gd name="connsiteX17" fmla="*/ 0 w 4397730"/>
              <a:gd name="connsiteY17" fmla="*/ 625472 h 1303067"/>
              <a:gd name="connsiteX18" fmla="*/ 0 w 4397730"/>
              <a:gd name="connsiteY18" fmla="*/ 0 h 13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97730" h="1303067" fill="none" extrusionOk="0">
                <a:moveTo>
                  <a:pt x="0" y="0"/>
                </a:moveTo>
                <a:cubicBezTo>
                  <a:pt x="254679" y="-24826"/>
                  <a:pt x="420019" y="-3788"/>
                  <a:pt x="540293" y="0"/>
                </a:cubicBezTo>
                <a:cubicBezTo>
                  <a:pt x="660567" y="3788"/>
                  <a:pt x="957330" y="-803"/>
                  <a:pt x="1212517" y="0"/>
                </a:cubicBezTo>
                <a:cubicBezTo>
                  <a:pt x="1467704" y="803"/>
                  <a:pt x="1540989" y="24636"/>
                  <a:pt x="1796787" y="0"/>
                </a:cubicBezTo>
                <a:cubicBezTo>
                  <a:pt x="2052585" y="-24636"/>
                  <a:pt x="2114699" y="11622"/>
                  <a:pt x="2337079" y="0"/>
                </a:cubicBezTo>
                <a:cubicBezTo>
                  <a:pt x="2559459" y="-11622"/>
                  <a:pt x="2813015" y="12422"/>
                  <a:pt x="3009304" y="0"/>
                </a:cubicBezTo>
                <a:cubicBezTo>
                  <a:pt x="3205594" y="-12422"/>
                  <a:pt x="3511026" y="-2324"/>
                  <a:pt x="3637551" y="0"/>
                </a:cubicBezTo>
                <a:cubicBezTo>
                  <a:pt x="3764076" y="2324"/>
                  <a:pt x="4091139" y="-29647"/>
                  <a:pt x="4397730" y="0"/>
                </a:cubicBezTo>
                <a:cubicBezTo>
                  <a:pt x="4365880" y="237970"/>
                  <a:pt x="4408521" y="458288"/>
                  <a:pt x="4397730" y="677595"/>
                </a:cubicBezTo>
                <a:cubicBezTo>
                  <a:pt x="4386939" y="896902"/>
                  <a:pt x="4369335" y="1053633"/>
                  <a:pt x="4397730" y="1303067"/>
                </a:cubicBezTo>
                <a:cubicBezTo>
                  <a:pt x="4228281" y="1300155"/>
                  <a:pt x="4029527" y="1306143"/>
                  <a:pt x="3857437" y="1303067"/>
                </a:cubicBezTo>
                <a:cubicBezTo>
                  <a:pt x="3685347" y="1299991"/>
                  <a:pt x="3597138" y="1280053"/>
                  <a:pt x="3361122" y="1303067"/>
                </a:cubicBezTo>
                <a:cubicBezTo>
                  <a:pt x="3125106" y="1326081"/>
                  <a:pt x="2906043" y="1272299"/>
                  <a:pt x="2688898" y="1303067"/>
                </a:cubicBezTo>
                <a:cubicBezTo>
                  <a:pt x="2471753" y="1333835"/>
                  <a:pt x="2389767" y="1297208"/>
                  <a:pt x="2148605" y="1303067"/>
                </a:cubicBezTo>
                <a:cubicBezTo>
                  <a:pt x="1907443" y="1308926"/>
                  <a:pt x="1667926" y="1303366"/>
                  <a:pt x="1476381" y="1303067"/>
                </a:cubicBezTo>
                <a:cubicBezTo>
                  <a:pt x="1284836" y="1302768"/>
                  <a:pt x="1116030" y="1295569"/>
                  <a:pt x="760179" y="1303067"/>
                </a:cubicBezTo>
                <a:cubicBezTo>
                  <a:pt x="404328" y="1310565"/>
                  <a:pt x="169419" y="1278505"/>
                  <a:pt x="0" y="1303067"/>
                </a:cubicBezTo>
                <a:cubicBezTo>
                  <a:pt x="-31267" y="971552"/>
                  <a:pt x="8804" y="883479"/>
                  <a:pt x="0" y="625472"/>
                </a:cubicBezTo>
                <a:cubicBezTo>
                  <a:pt x="-8804" y="367465"/>
                  <a:pt x="-271" y="154021"/>
                  <a:pt x="0" y="0"/>
                </a:cubicBezTo>
                <a:close/>
              </a:path>
              <a:path w="4397730" h="1303067" stroke="0" extrusionOk="0">
                <a:moveTo>
                  <a:pt x="0" y="0"/>
                </a:moveTo>
                <a:cubicBezTo>
                  <a:pt x="208223" y="-5824"/>
                  <a:pt x="434723" y="2306"/>
                  <a:pt x="584270" y="0"/>
                </a:cubicBezTo>
                <a:cubicBezTo>
                  <a:pt x="733817" y="-2306"/>
                  <a:pt x="889407" y="16645"/>
                  <a:pt x="1080585" y="0"/>
                </a:cubicBezTo>
                <a:cubicBezTo>
                  <a:pt x="1271763" y="-16645"/>
                  <a:pt x="1480048" y="-16109"/>
                  <a:pt x="1796787" y="0"/>
                </a:cubicBezTo>
                <a:cubicBezTo>
                  <a:pt x="2113526" y="16109"/>
                  <a:pt x="2212343" y="26886"/>
                  <a:pt x="2381057" y="0"/>
                </a:cubicBezTo>
                <a:cubicBezTo>
                  <a:pt x="2549771" y="-26886"/>
                  <a:pt x="2682498" y="-2514"/>
                  <a:pt x="2965327" y="0"/>
                </a:cubicBezTo>
                <a:cubicBezTo>
                  <a:pt x="3248156" y="2514"/>
                  <a:pt x="3365744" y="-23827"/>
                  <a:pt x="3681528" y="0"/>
                </a:cubicBezTo>
                <a:cubicBezTo>
                  <a:pt x="3997312" y="23827"/>
                  <a:pt x="4165596" y="18735"/>
                  <a:pt x="4397730" y="0"/>
                </a:cubicBezTo>
                <a:cubicBezTo>
                  <a:pt x="4421104" y="185020"/>
                  <a:pt x="4368998" y="454780"/>
                  <a:pt x="4397730" y="677595"/>
                </a:cubicBezTo>
                <a:cubicBezTo>
                  <a:pt x="4426462" y="900410"/>
                  <a:pt x="4402291" y="1155237"/>
                  <a:pt x="4397730" y="1303067"/>
                </a:cubicBezTo>
                <a:cubicBezTo>
                  <a:pt x="4134343" y="1299083"/>
                  <a:pt x="4088383" y="1288946"/>
                  <a:pt x="3857437" y="1303067"/>
                </a:cubicBezTo>
                <a:cubicBezTo>
                  <a:pt x="3626491" y="1317188"/>
                  <a:pt x="3402908" y="1319572"/>
                  <a:pt x="3229190" y="1303067"/>
                </a:cubicBezTo>
                <a:cubicBezTo>
                  <a:pt x="3055472" y="1286562"/>
                  <a:pt x="2796695" y="1300342"/>
                  <a:pt x="2644920" y="1303067"/>
                </a:cubicBezTo>
                <a:cubicBezTo>
                  <a:pt x="2493145" y="1305793"/>
                  <a:pt x="2225878" y="1292254"/>
                  <a:pt x="1928719" y="1303067"/>
                </a:cubicBezTo>
                <a:cubicBezTo>
                  <a:pt x="1631560" y="1313880"/>
                  <a:pt x="1479425" y="1320275"/>
                  <a:pt x="1212517" y="1303067"/>
                </a:cubicBezTo>
                <a:cubicBezTo>
                  <a:pt x="945609" y="1285859"/>
                  <a:pt x="890568" y="1323331"/>
                  <a:pt x="672224" y="1303067"/>
                </a:cubicBezTo>
                <a:cubicBezTo>
                  <a:pt x="453880" y="1282803"/>
                  <a:pt x="182454" y="1282176"/>
                  <a:pt x="0" y="1303067"/>
                </a:cubicBezTo>
                <a:cubicBezTo>
                  <a:pt x="-9176" y="998712"/>
                  <a:pt x="20018" y="957095"/>
                  <a:pt x="0" y="625472"/>
                </a:cubicBezTo>
                <a:cubicBezTo>
                  <a:pt x="-20018" y="293849"/>
                  <a:pt x="18397" y="25438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  <a:alpha val="20392"/>
            </a:schemeClr>
          </a:solidFill>
          <a:ln w="19050">
            <a:noFill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2087F5-1E68-3E4D-9235-03E8147D6F58}"/>
              </a:ext>
            </a:extLst>
          </p:cNvPr>
          <p:cNvCxnSpPr>
            <a:cxnSpLocks/>
          </p:cNvCxnSpPr>
          <p:nvPr/>
        </p:nvCxnSpPr>
        <p:spPr bwMode="auto">
          <a:xfrm>
            <a:off x="1645920" y="1303067"/>
            <a:ext cx="1387737" cy="504218"/>
          </a:xfrm>
          <a:prstGeom prst="straightConnector1">
            <a:avLst/>
          </a:prstGeom>
          <a:noFill/>
          <a:ln w="7937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49304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463964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Primitive Overrides</a:t>
            </a:r>
          </a:p>
        </p:txBody>
      </p:sp>
      <p:pic>
        <p:nvPicPr>
          <p:cNvPr id="1026" name="Picture 2" descr="code snippet of a CIM symbol">
            <a:extLst>
              <a:ext uri="{FF2B5EF4-FFF2-40B4-BE49-F238E27FC236}">
                <a16:creationId xmlns:a16="http://schemas.microsoft.com/office/drawing/2014/main" id="{332688F6-B5C2-3C41-9449-46DAB329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16" y="1065008"/>
            <a:ext cx="8058502" cy="50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51C0B-0AD9-204B-A7F0-BC002D0D2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549" y="0"/>
            <a:ext cx="3296450" cy="68580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59C58F43-E590-C348-89C3-86D9FED2C973}"/>
              </a:ext>
            </a:extLst>
          </p:cNvPr>
          <p:cNvSpPr/>
          <p:nvPr/>
        </p:nvSpPr>
        <p:spPr bwMode="auto">
          <a:xfrm>
            <a:off x="8212798" y="0"/>
            <a:ext cx="682750" cy="6858000"/>
          </a:xfrm>
          <a:prstGeom prst="leftBrace">
            <a:avLst>
              <a:gd name="adj1" fmla="val 8333"/>
              <a:gd name="adj2" fmla="val 50157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venir Next" panose="020B0503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96AF40-78A3-7A49-BD87-BD3B68F6F04E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flipH="1" flipV="1">
            <a:off x="4034118" y="3429000"/>
            <a:ext cx="4178680" cy="1076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D004C1-91AD-D346-9EC1-F5C36F965154}"/>
                  </a:ext>
                </a:extLst>
              </p14:cNvPr>
              <p14:cNvContentPartPr/>
              <p14:nvPr/>
            </p14:nvContentPartPr>
            <p14:xfrm>
              <a:off x="1075764" y="3701950"/>
              <a:ext cx="5789499" cy="2202516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1D004C1-91AD-D346-9EC1-F5C36F9651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9766" y="3665949"/>
                <a:ext cx="5861134" cy="22741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9991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463964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Primitive Overrides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EC55A3-AB86-5A4C-992B-D390D7AB7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57" y="1401203"/>
            <a:ext cx="5076366" cy="1303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BA8A2D-E255-E041-9CD9-92FEDBD72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976" y="0"/>
            <a:ext cx="520802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207E34-BB58-4D4D-A168-DA972C836C60}"/>
              </a:ext>
            </a:extLst>
          </p:cNvPr>
          <p:cNvSpPr/>
          <p:nvPr/>
        </p:nvSpPr>
        <p:spPr bwMode="auto">
          <a:xfrm>
            <a:off x="7350663" y="1334257"/>
            <a:ext cx="4841335" cy="2624557"/>
          </a:xfrm>
          <a:custGeom>
            <a:avLst/>
            <a:gdLst>
              <a:gd name="connsiteX0" fmla="*/ 0 w 4841335"/>
              <a:gd name="connsiteY0" fmla="*/ 0 h 2624557"/>
              <a:gd name="connsiteX1" fmla="*/ 788446 w 4841335"/>
              <a:gd name="connsiteY1" fmla="*/ 0 h 2624557"/>
              <a:gd name="connsiteX2" fmla="*/ 1528479 w 4841335"/>
              <a:gd name="connsiteY2" fmla="*/ 0 h 2624557"/>
              <a:gd name="connsiteX3" fmla="*/ 2220098 w 4841335"/>
              <a:gd name="connsiteY3" fmla="*/ 0 h 2624557"/>
              <a:gd name="connsiteX4" fmla="*/ 2911717 w 4841335"/>
              <a:gd name="connsiteY4" fmla="*/ 0 h 2624557"/>
              <a:gd name="connsiteX5" fmla="*/ 3700163 w 4841335"/>
              <a:gd name="connsiteY5" fmla="*/ 0 h 2624557"/>
              <a:gd name="connsiteX6" fmla="*/ 4841335 w 4841335"/>
              <a:gd name="connsiteY6" fmla="*/ 0 h 2624557"/>
              <a:gd name="connsiteX7" fmla="*/ 4841335 w 4841335"/>
              <a:gd name="connsiteY7" fmla="*/ 577403 h 2624557"/>
              <a:gd name="connsiteX8" fmla="*/ 4841335 w 4841335"/>
              <a:gd name="connsiteY8" fmla="*/ 1259787 h 2624557"/>
              <a:gd name="connsiteX9" fmla="*/ 4841335 w 4841335"/>
              <a:gd name="connsiteY9" fmla="*/ 1837190 h 2624557"/>
              <a:gd name="connsiteX10" fmla="*/ 4841335 w 4841335"/>
              <a:gd name="connsiteY10" fmla="*/ 2624557 h 2624557"/>
              <a:gd name="connsiteX11" fmla="*/ 4246542 w 4841335"/>
              <a:gd name="connsiteY11" fmla="*/ 2624557 h 2624557"/>
              <a:gd name="connsiteX12" fmla="*/ 3458096 w 4841335"/>
              <a:gd name="connsiteY12" fmla="*/ 2624557 h 2624557"/>
              <a:gd name="connsiteX13" fmla="*/ 2814890 w 4841335"/>
              <a:gd name="connsiteY13" fmla="*/ 2624557 h 2624557"/>
              <a:gd name="connsiteX14" fmla="*/ 2026445 w 4841335"/>
              <a:gd name="connsiteY14" fmla="*/ 2624557 h 2624557"/>
              <a:gd name="connsiteX15" fmla="*/ 1431652 w 4841335"/>
              <a:gd name="connsiteY15" fmla="*/ 2624557 h 2624557"/>
              <a:gd name="connsiteX16" fmla="*/ 885273 w 4841335"/>
              <a:gd name="connsiteY16" fmla="*/ 2624557 h 2624557"/>
              <a:gd name="connsiteX17" fmla="*/ 0 w 4841335"/>
              <a:gd name="connsiteY17" fmla="*/ 2624557 h 2624557"/>
              <a:gd name="connsiteX18" fmla="*/ 0 w 4841335"/>
              <a:gd name="connsiteY18" fmla="*/ 1942172 h 2624557"/>
              <a:gd name="connsiteX19" fmla="*/ 0 w 4841335"/>
              <a:gd name="connsiteY19" fmla="*/ 1364770 h 2624557"/>
              <a:gd name="connsiteX20" fmla="*/ 0 w 4841335"/>
              <a:gd name="connsiteY20" fmla="*/ 656139 h 2624557"/>
              <a:gd name="connsiteX21" fmla="*/ 0 w 4841335"/>
              <a:gd name="connsiteY21" fmla="*/ 0 h 262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41335" h="2624557" fill="none" extrusionOk="0">
                <a:moveTo>
                  <a:pt x="0" y="0"/>
                </a:moveTo>
                <a:cubicBezTo>
                  <a:pt x="230720" y="-16046"/>
                  <a:pt x="562132" y="-34242"/>
                  <a:pt x="788446" y="0"/>
                </a:cubicBezTo>
                <a:cubicBezTo>
                  <a:pt x="1014760" y="34242"/>
                  <a:pt x="1221635" y="3415"/>
                  <a:pt x="1528479" y="0"/>
                </a:cubicBezTo>
                <a:cubicBezTo>
                  <a:pt x="1835323" y="-3415"/>
                  <a:pt x="2077869" y="1058"/>
                  <a:pt x="2220098" y="0"/>
                </a:cubicBezTo>
                <a:cubicBezTo>
                  <a:pt x="2362327" y="-1058"/>
                  <a:pt x="2656464" y="-5404"/>
                  <a:pt x="2911717" y="0"/>
                </a:cubicBezTo>
                <a:cubicBezTo>
                  <a:pt x="3166970" y="5404"/>
                  <a:pt x="3387562" y="-33037"/>
                  <a:pt x="3700163" y="0"/>
                </a:cubicBezTo>
                <a:cubicBezTo>
                  <a:pt x="4012764" y="33037"/>
                  <a:pt x="4507806" y="26412"/>
                  <a:pt x="4841335" y="0"/>
                </a:cubicBezTo>
                <a:cubicBezTo>
                  <a:pt x="4821565" y="141250"/>
                  <a:pt x="4821634" y="440638"/>
                  <a:pt x="4841335" y="577403"/>
                </a:cubicBezTo>
                <a:cubicBezTo>
                  <a:pt x="4861036" y="714168"/>
                  <a:pt x="4809376" y="1102172"/>
                  <a:pt x="4841335" y="1259787"/>
                </a:cubicBezTo>
                <a:cubicBezTo>
                  <a:pt x="4873294" y="1417402"/>
                  <a:pt x="4818268" y="1679330"/>
                  <a:pt x="4841335" y="1837190"/>
                </a:cubicBezTo>
                <a:cubicBezTo>
                  <a:pt x="4864402" y="1995050"/>
                  <a:pt x="4864115" y="2236551"/>
                  <a:pt x="4841335" y="2624557"/>
                </a:cubicBezTo>
                <a:cubicBezTo>
                  <a:pt x="4591928" y="2624867"/>
                  <a:pt x="4422863" y="2652337"/>
                  <a:pt x="4246542" y="2624557"/>
                </a:cubicBezTo>
                <a:cubicBezTo>
                  <a:pt x="4070221" y="2596777"/>
                  <a:pt x="3695719" y="2625810"/>
                  <a:pt x="3458096" y="2624557"/>
                </a:cubicBezTo>
                <a:cubicBezTo>
                  <a:pt x="3220473" y="2623304"/>
                  <a:pt x="2958286" y="2643903"/>
                  <a:pt x="2814890" y="2624557"/>
                </a:cubicBezTo>
                <a:cubicBezTo>
                  <a:pt x="2671494" y="2605211"/>
                  <a:pt x="2214513" y="2643305"/>
                  <a:pt x="2026445" y="2624557"/>
                </a:cubicBezTo>
                <a:cubicBezTo>
                  <a:pt x="1838378" y="2605809"/>
                  <a:pt x="1664097" y="2609368"/>
                  <a:pt x="1431652" y="2624557"/>
                </a:cubicBezTo>
                <a:cubicBezTo>
                  <a:pt x="1199207" y="2639746"/>
                  <a:pt x="1032350" y="2607697"/>
                  <a:pt x="885273" y="2624557"/>
                </a:cubicBezTo>
                <a:cubicBezTo>
                  <a:pt x="738196" y="2641417"/>
                  <a:pt x="377960" y="2613369"/>
                  <a:pt x="0" y="2624557"/>
                </a:cubicBezTo>
                <a:cubicBezTo>
                  <a:pt x="-19540" y="2292017"/>
                  <a:pt x="32508" y="2195028"/>
                  <a:pt x="0" y="1942172"/>
                </a:cubicBezTo>
                <a:cubicBezTo>
                  <a:pt x="-32508" y="1689316"/>
                  <a:pt x="-17034" y="1580338"/>
                  <a:pt x="0" y="1364770"/>
                </a:cubicBezTo>
                <a:cubicBezTo>
                  <a:pt x="17034" y="1149202"/>
                  <a:pt x="-33751" y="800473"/>
                  <a:pt x="0" y="656139"/>
                </a:cubicBezTo>
                <a:cubicBezTo>
                  <a:pt x="33751" y="511805"/>
                  <a:pt x="-19213" y="230662"/>
                  <a:pt x="0" y="0"/>
                </a:cubicBezTo>
                <a:close/>
              </a:path>
              <a:path w="4841335" h="2624557" stroke="0" extrusionOk="0">
                <a:moveTo>
                  <a:pt x="0" y="0"/>
                </a:moveTo>
                <a:cubicBezTo>
                  <a:pt x="179821" y="-22209"/>
                  <a:pt x="481574" y="-19371"/>
                  <a:pt x="643206" y="0"/>
                </a:cubicBezTo>
                <a:cubicBezTo>
                  <a:pt x="804838" y="19371"/>
                  <a:pt x="1017592" y="11743"/>
                  <a:pt x="1189585" y="0"/>
                </a:cubicBezTo>
                <a:cubicBezTo>
                  <a:pt x="1361578" y="-11743"/>
                  <a:pt x="1682517" y="30212"/>
                  <a:pt x="1978031" y="0"/>
                </a:cubicBezTo>
                <a:cubicBezTo>
                  <a:pt x="2273545" y="-30212"/>
                  <a:pt x="2339403" y="-19567"/>
                  <a:pt x="2621237" y="0"/>
                </a:cubicBezTo>
                <a:cubicBezTo>
                  <a:pt x="2903071" y="19567"/>
                  <a:pt x="2968260" y="-16849"/>
                  <a:pt x="3264443" y="0"/>
                </a:cubicBezTo>
                <a:cubicBezTo>
                  <a:pt x="3560626" y="16849"/>
                  <a:pt x="3721158" y="15771"/>
                  <a:pt x="4052889" y="0"/>
                </a:cubicBezTo>
                <a:cubicBezTo>
                  <a:pt x="4384620" y="-15771"/>
                  <a:pt x="4648687" y="33769"/>
                  <a:pt x="4841335" y="0"/>
                </a:cubicBezTo>
                <a:cubicBezTo>
                  <a:pt x="4872474" y="267415"/>
                  <a:pt x="4831954" y="495180"/>
                  <a:pt x="4841335" y="708630"/>
                </a:cubicBezTo>
                <a:cubicBezTo>
                  <a:pt x="4850717" y="922080"/>
                  <a:pt x="4855690" y="1183069"/>
                  <a:pt x="4841335" y="1312279"/>
                </a:cubicBezTo>
                <a:cubicBezTo>
                  <a:pt x="4826980" y="1441489"/>
                  <a:pt x="4844860" y="1661647"/>
                  <a:pt x="4841335" y="1915927"/>
                </a:cubicBezTo>
                <a:cubicBezTo>
                  <a:pt x="4837810" y="2170207"/>
                  <a:pt x="4833957" y="2347870"/>
                  <a:pt x="4841335" y="2624557"/>
                </a:cubicBezTo>
                <a:cubicBezTo>
                  <a:pt x="4543101" y="2643330"/>
                  <a:pt x="4256781" y="2602152"/>
                  <a:pt x="4101302" y="2624557"/>
                </a:cubicBezTo>
                <a:cubicBezTo>
                  <a:pt x="3945823" y="2646962"/>
                  <a:pt x="3563380" y="2601819"/>
                  <a:pt x="3312856" y="2624557"/>
                </a:cubicBezTo>
                <a:cubicBezTo>
                  <a:pt x="3062332" y="2647295"/>
                  <a:pt x="2783868" y="2624202"/>
                  <a:pt x="2524410" y="2624557"/>
                </a:cubicBezTo>
                <a:cubicBezTo>
                  <a:pt x="2264952" y="2624912"/>
                  <a:pt x="2207902" y="2649908"/>
                  <a:pt x="1929618" y="2624557"/>
                </a:cubicBezTo>
                <a:cubicBezTo>
                  <a:pt x="1651334" y="2599206"/>
                  <a:pt x="1466164" y="2595057"/>
                  <a:pt x="1237999" y="2624557"/>
                </a:cubicBezTo>
                <a:cubicBezTo>
                  <a:pt x="1009834" y="2654057"/>
                  <a:pt x="563639" y="2578235"/>
                  <a:pt x="0" y="2624557"/>
                </a:cubicBezTo>
                <a:cubicBezTo>
                  <a:pt x="-1305" y="2489367"/>
                  <a:pt x="13325" y="2219941"/>
                  <a:pt x="0" y="1968418"/>
                </a:cubicBezTo>
                <a:cubicBezTo>
                  <a:pt x="-13325" y="1716895"/>
                  <a:pt x="-9388" y="1529622"/>
                  <a:pt x="0" y="1364770"/>
                </a:cubicBezTo>
                <a:cubicBezTo>
                  <a:pt x="9388" y="1199918"/>
                  <a:pt x="10270" y="1055362"/>
                  <a:pt x="0" y="761122"/>
                </a:cubicBezTo>
                <a:cubicBezTo>
                  <a:pt x="-10270" y="466882"/>
                  <a:pt x="-26443" y="241392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  <a:alpha val="20392"/>
            </a:schemeClr>
          </a:solidFill>
          <a:ln w="19050">
            <a:noFill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A6E285-1FCD-F340-BC90-1BDEB5CDB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35" y="3312916"/>
            <a:ext cx="6591300" cy="34544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A581705-52C2-2344-8AB1-D8FA0816EFFF}"/>
              </a:ext>
            </a:extLst>
          </p:cNvPr>
          <p:cNvSpPr/>
          <p:nvPr/>
        </p:nvSpPr>
        <p:spPr bwMode="auto">
          <a:xfrm>
            <a:off x="7149547" y="331049"/>
            <a:ext cx="2844307" cy="369333"/>
          </a:xfrm>
          <a:custGeom>
            <a:avLst/>
            <a:gdLst>
              <a:gd name="connsiteX0" fmla="*/ 0 w 2844307"/>
              <a:gd name="connsiteY0" fmla="*/ 0 h 369333"/>
              <a:gd name="connsiteX1" fmla="*/ 540418 w 2844307"/>
              <a:gd name="connsiteY1" fmla="*/ 0 h 369333"/>
              <a:gd name="connsiteX2" fmla="*/ 1109280 w 2844307"/>
              <a:gd name="connsiteY2" fmla="*/ 0 h 369333"/>
              <a:gd name="connsiteX3" fmla="*/ 1706584 w 2844307"/>
              <a:gd name="connsiteY3" fmla="*/ 0 h 369333"/>
              <a:gd name="connsiteX4" fmla="*/ 2303889 w 2844307"/>
              <a:gd name="connsiteY4" fmla="*/ 0 h 369333"/>
              <a:gd name="connsiteX5" fmla="*/ 2844307 w 2844307"/>
              <a:gd name="connsiteY5" fmla="*/ 0 h 369333"/>
              <a:gd name="connsiteX6" fmla="*/ 2844307 w 2844307"/>
              <a:gd name="connsiteY6" fmla="*/ 369333 h 369333"/>
              <a:gd name="connsiteX7" fmla="*/ 2218559 w 2844307"/>
              <a:gd name="connsiteY7" fmla="*/ 369333 h 369333"/>
              <a:gd name="connsiteX8" fmla="*/ 1592812 w 2844307"/>
              <a:gd name="connsiteY8" fmla="*/ 369333 h 369333"/>
              <a:gd name="connsiteX9" fmla="*/ 1023951 w 2844307"/>
              <a:gd name="connsiteY9" fmla="*/ 369333 h 369333"/>
              <a:gd name="connsiteX10" fmla="*/ 0 w 2844307"/>
              <a:gd name="connsiteY10" fmla="*/ 369333 h 369333"/>
              <a:gd name="connsiteX11" fmla="*/ 0 w 2844307"/>
              <a:gd name="connsiteY11" fmla="*/ 0 h 36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44307" h="369333" fill="none" extrusionOk="0">
                <a:moveTo>
                  <a:pt x="0" y="0"/>
                </a:moveTo>
                <a:cubicBezTo>
                  <a:pt x="126959" y="-735"/>
                  <a:pt x="290324" y="14978"/>
                  <a:pt x="540418" y="0"/>
                </a:cubicBezTo>
                <a:cubicBezTo>
                  <a:pt x="790512" y="-14978"/>
                  <a:pt x="963637" y="-9287"/>
                  <a:pt x="1109280" y="0"/>
                </a:cubicBezTo>
                <a:cubicBezTo>
                  <a:pt x="1254923" y="9287"/>
                  <a:pt x="1541076" y="-16963"/>
                  <a:pt x="1706584" y="0"/>
                </a:cubicBezTo>
                <a:cubicBezTo>
                  <a:pt x="1872092" y="16963"/>
                  <a:pt x="2059039" y="29041"/>
                  <a:pt x="2303889" y="0"/>
                </a:cubicBezTo>
                <a:cubicBezTo>
                  <a:pt x="2548739" y="-29041"/>
                  <a:pt x="2692617" y="-3959"/>
                  <a:pt x="2844307" y="0"/>
                </a:cubicBezTo>
                <a:cubicBezTo>
                  <a:pt x="2835957" y="96193"/>
                  <a:pt x="2837395" y="204828"/>
                  <a:pt x="2844307" y="369333"/>
                </a:cubicBezTo>
                <a:cubicBezTo>
                  <a:pt x="2565121" y="397315"/>
                  <a:pt x="2477563" y="353296"/>
                  <a:pt x="2218559" y="369333"/>
                </a:cubicBezTo>
                <a:cubicBezTo>
                  <a:pt x="1959555" y="385370"/>
                  <a:pt x="1891473" y="372252"/>
                  <a:pt x="1592812" y="369333"/>
                </a:cubicBezTo>
                <a:cubicBezTo>
                  <a:pt x="1294151" y="366414"/>
                  <a:pt x="1294635" y="343653"/>
                  <a:pt x="1023951" y="369333"/>
                </a:cubicBezTo>
                <a:cubicBezTo>
                  <a:pt x="753267" y="395013"/>
                  <a:pt x="366389" y="327157"/>
                  <a:pt x="0" y="369333"/>
                </a:cubicBezTo>
                <a:cubicBezTo>
                  <a:pt x="-2379" y="197762"/>
                  <a:pt x="-1117" y="167939"/>
                  <a:pt x="0" y="0"/>
                </a:cubicBezTo>
                <a:close/>
              </a:path>
              <a:path w="2844307" h="369333" stroke="0" extrusionOk="0">
                <a:moveTo>
                  <a:pt x="0" y="0"/>
                </a:moveTo>
                <a:cubicBezTo>
                  <a:pt x="131954" y="-11691"/>
                  <a:pt x="270496" y="-8260"/>
                  <a:pt x="540418" y="0"/>
                </a:cubicBezTo>
                <a:cubicBezTo>
                  <a:pt x="810340" y="8260"/>
                  <a:pt x="876969" y="7542"/>
                  <a:pt x="1023951" y="0"/>
                </a:cubicBezTo>
                <a:cubicBezTo>
                  <a:pt x="1170933" y="-7542"/>
                  <a:pt x="1341759" y="1360"/>
                  <a:pt x="1649698" y="0"/>
                </a:cubicBezTo>
                <a:cubicBezTo>
                  <a:pt x="1957637" y="-1360"/>
                  <a:pt x="1973636" y="16557"/>
                  <a:pt x="2190116" y="0"/>
                </a:cubicBezTo>
                <a:cubicBezTo>
                  <a:pt x="2406596" y="-16557"/>
                  <a:pt x="2566538" y="-8877"/>
                  <a:pt x="2844307" y="0"/>
                </a:cubicBezTo>
                <a:cubicBezTo>
                  <a:pt x="2862540" y="183063"/>
                  <a:pt x="2860312" y="271699"/>
                  <a:pt x="2844307" y="369333"/>
                </a:cubicBezTo>
                <a:cubicBezTo>
                  <a:pt x="2679020" y="372140"/>
                  <a:pt x="2485373" y="344253"/>
                  <a:pt x="2275446" y="369333"/>
                </a:cubicBezTo>
                <a:cubicBezTo>
                  <a:pt x="2065519" y="394413"/>
                  <a:pt x="1820238" y="355892"/>
                  <a:pt x="1649698" y="369333"/>
                </a:cubicBezTo>
                <a:cubicBezTo>
                  <a:pt x="1479158" y="382774"/>
                  <a:pt x="1318176" y="391175"/>
                  <a:pt x="1166166" y="369333"/>
                </a:cubicBezTo>
                <a:cubicBezTo>
                  <a:pt x="1014156" y="347491"/>
                  <a:pt x="790611" y="386290"/>
                  <a:pt x="597304" y="369333"/>
                </a:cubicBezTo>
                <a:cubicBezTo>
                  <a:pt x="403997" y="352376"/>
                  <a:pt x="177167" y="398796"/>
                  <a:pt x="0" y="369333"/>
                </a:cubicBezTo>
                <a:cubicBezTo>
                  <a:pt x="-18187" y="216496"/>
                  <a:pt x="-8098" y="180027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  <a:lumOff val="5000"/>
              <a:alpha val="20392"/>
            </a:schemeClr>
          </a:solidFill>
          <a:ln w="19050">
            <a:noFill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228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463964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Primitive Overrides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5FE181-DA43-6348-999B-175ED9BE5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88" y="1422408"/>
            <a:ext cx="6591300" cy="3454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6C91803-0900-B74B-809D-942F9BDC989E}"/>
              </a:ext>
            </a:extLst>
          </p:cNvPr>
          <p:cNvGrpSpPr/>
          <p:nvPr/>
        </p:nvGrpSpPr>
        <p:grpSpPr>
          <a:xfrm>
            <a:off x="7864915" y="1296021"/>
            <a:ext cx="3419968" cy="2184617"/>
            <a:chOff x="8174033" y="2106996"/>
            <a:chExt cx="2853021" cy="18456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B338DE-45E6-F543-9560-D4111E2D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74033" y="2106996"/>
              <a:ext cx="2853021" cy="184562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0B7B97-BD50-1E43-91F8-6C1C39388F27}"/>
                </a:ext>
              </a:extLst>
            </p:cNvPr>
            <p:cNvSpPr/>
            <p:nvPr/>
          </p:nvSpPr>
          <p:spPr>
            <a:xfrm>
              <a:off x="8623089" y="2263719"/>
              <a:ext cx="652853" cy="3120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venir Next" panose="020B0503020202020204" pitchFamily="34" charset="0"/>
                </a:rPr>
                <a:t>10.82</a:t>
              </a:r>
              <a:endParaRPr lang="en-US" dirty="0">
                <a:latin typeface="Avenir Next" panose="020B0503020202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98F824-7627-664F-A2B5-27DC832ABE6C}"/>
                </a:ext>
              </a:extLst>
            </p:cNvPr>
            <p:cNvSpPr/>
            <p:nvPr/>
          </p:nvSpPr>
          <p:spPr>
            <a:xfrm>
              <a:off x="8500925" y="2910050"/>
              <a:ext cx="540522" cy="3120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venir Next" panose="020B0503020202020204" pitchFamily="34" charset="0"/>
                </a:rPr>
                <a:t>3.97</a:t>
              </a:r>
              <a:endParaRPr lang="en-US" dirty="0">
                <a:latin typeface="Avenir Next" panose="020B0503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DF9C3C-A847-BB4E-A010-5BF1DA4A2CFF}"/>
                </a:ext>
              </a:extLst>
            </p:cNvPr>
            <p:cNvSpPr/>
            <p:nvPr/>
          </p:nvSpPr>
          <p:spPr>
            <a:xfrm>
              <a:off x="10240139" y="2877327"/>
              <a:ext cx="652853" cy="3120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venir Next" panose="020B0503020202020204" pitchFamily="34" charset="0"/>
                </a:rPr>
                <a:t>10.36</a:t>
              </a:r>
              <a:endParaRPr lang="en-US" dirty="0">
                <a:latin typeface="Avenir Next" panose="020B0503020202020204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3C8595B-1CDB-B940-B457-F61692F1D412}"/>
              </a:ext>
            </a:extLst>
          </p:cNvPr>
          <p:cNvSpPr/>
          <p:nvPr/>
        </p:nvSpPr>
        <p:spPr>
          <a:xfrm>
            <a:off x="8500925" y="898201"/>
            <a:ext cx="18838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rPr>
              <a:t>Computed sizes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42E14-D47B-794C-A913-D865FD5A8A90}"/>
              </a:ext>
            </a:extLst>
          </p:cNvPr>
          <p:cNvSpPr txBox="1"/>
          <p:nvPr/>
        </p:nvSpPr>
        <p:spPr>
          <a:xfrm>
            <a:off x="7918357" y="3694376"/>
            <a:ext cx="3097238" cy="139617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400" dirty="0">
                <a:latin typeface="Avenir Next" panose="020B0503020202020204" pitchFamily="34" charset="0"/>
                <a:ea typeface="+mn-ea"/>
                <a:cs typeface="+mn-cs"/>
              </a:rPr>
              <a:t>All other symbol layers are assigned a size of zero, and therefore aren’t drawn.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473F5A-17CD-364C-9AD3-08DAAA86E9DD}"/>
              </a:ext>
            </a:extLst>
          </p:cNvPr>
          <p:cNvCxnSpPr>
            <a:cxnSpLocks/>
          </p:cNvCxnSpPr>
          <p:nvPr/>
        </p:nvCxnSpPr>
        <p:spPr bwMode="auto">
          <a:xfrm flipH="1">
            <a:off x="4325588" y="1979232"/>
            <a:ext cx="1141089" cy="238584"/>
          </a:xfrm>
          <a:prstGeom prst="straightConnector1">
            <a:avLst/>
          </a:prstGeom>
          <a:noFill/>
          <a:ln w="79375" cap="flat" cmpd="sng" algn="ctr">
            <a:solidFill>
              <a:schemeClr val="bg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053ADE-627C-6E40-B687-3C3BE36B8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88" y="5216922"/>
            <a:ext cx="6591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50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CC173B-0C5B-A74F-8E7E-D84311C3E42C}"/>
              </a:ext>
            </a:extLst>
          </p:cNvPr>
          <p:cNvGrpSpPr/>
          <p:nvPr/>
        </p:nvGrpSpPr>
        <p:grpSpPr>
          <a:xfrm>
            <a:off x="0" y="-2"/>
            <a:ext cx="12192001" cy="6858003"/>
            <a:chOff x="0" y="-2"/>
            <a:chExt cx="12192001" cy="68580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835AA7-7C46-D34B-A285-4886647A48C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004BAF95-D028-054F-B48C-ADC67A6B7D5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3" name="gradient background1">
                <a:extLst>
                  <a:ext uri="{FF2B5EF4-FFF2-40B4-BE49-F238E27FC236}">
                    <a16:creationId xmlns:a16="http://schemas.microsoft.com/office/drawing/2014/main" id="{0251D965-B99F-0B44-855C-733CE8599B6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5A3B57-2C9F-E742-970A-00941607D0A4}"/>
                </a:ext>
              </a:extLst>
            </p:cNvPr>
            <p:cNvGrpSpPr/>
            <p:nvPr/>
          </p:nvGrpSpPr>
          <p:grpSpPr>
            <a:xfrm>
              <a:off x="0" y="0"/>
              <a:ext cx="5518813" cy="6858000"/>
              <a:chOff x="0" y="0"/>
              <a:chExt cx="5518813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F23665F-7301-2F45-A413-0B69D2FD4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-1289222" y="3013903"/>
                <a:ext cx="4589309" cy="201086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2C03EA8-BF93-E448-A65C-AFD84D3D8F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16027"/>
                <a:ext cx="4635101" cy="264197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1C90D7-31B5-6743-9AB3-7487DA714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0"/>
                <a:ext cx="5518813" cy="3536066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68B15D-57BC-B04A-B5CF-9566DBAE6A77}"/>
                </a:ext>
              </a:extLst>
            </p:cNvPr>
            <p:cNvGrpSpPr/>
            <p:nvPr/>
          </p:nvGrpSpPr>
          <p:grpSpPr>
            <a:xfrm>
              <a:off x="7454098" y="-2"/>
              <a:ext cx="4737903" cy="6858003"/>
              <a:chOff x="7454098" y="-2"/>
              <a:chExt cx="4737903" cy="685800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4B245D-57A6-9A4E-8E35-1DAC2B1A35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02777" y="-1"/>
                <a:ext cx="2689224" cy="391224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386D0F4-A79F-E742-A6E7-B9B4A7AC49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H="1">
                <a:off x="8263052" y="2743857"/>
                <a:ext cx="6261650" cy="15962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0A7CF4-5D25-6F45-AC70-42CC0E353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509083" y="4940781"/>
                <a:ext cx="2682917" cy="191722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180AF6A-6300-6C42-B9F5-6E14F3E7C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9307329" y="-658306"/>
                <a:ext cx="2226367" cy="354297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3EB3969-DADF-364A-9F2C-805266249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54098" y="3794531"/>
                <a:ext cx="4737902" cy="3063469"/>
              </a:xfrm>
              <a:prstGeom prst="rect">
                <a:avLst/>
              </a:prstGeom>
            </p:spPr>
          </p:pic>
        </p:grp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E1467DE-EB4C-0841-9A5E-09C4995CF7B8}"/>
              </a:ext>
            </a:extLst>
          </p:cNvPr>
          <p:cNvSpPr txBox="1">
            <a:spLocks/>
          </p:cNvSpPr>
          <p:nvPr/>
        </p:nvSpPr>
        <p:spPr>
          <a:xfrm>
            <a:off x="2588875" y="2642532"/>
            <a:ext cx="7208268" cy="157293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3200" b="0" dirty="0">
                <a:latin typeface="Avenir Next" panose="020B0503020202020204" pitchFamily="34" charset="0"/>
              </a:rPr>
              <a:t>Please provide your feedback for this session by clicking on the session survey link directly below the video.</a:t>
            </a:r>
          </a:p>
        </p:txBody>
      </p:sp>
    </p:spTree>
    <p:extLst>
      <p:ext uri="{BB962C8B-B14F-4D97-AF65-F5344CB8AC3E}">
        <p14:creationId xmlns:p14="http://schemas.microsoft.com/office/powerpoint/2010/main" val="511024105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BCC173B-0C5B-A74F-8E7E-D84311C3E42C}"/>
              </a:ext>
            </a:extLst>
          </p:cNvPr>
          <p:cNvGrpSpPr/>
          <p:nvPr/>
        </p:nvGrpSpPr>
        <p:grpSpPr>
          <a:xfrm>
            <a:off x="0" y="-2"/>
            <a:ext cx="12192001" cy="6858003"/>
            <a:chOff x="0" y="-2"/>
            <a:chExt cx="12192001" cy="68580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7835AA7-7C46-D34B-A285-4886647A48C9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004BAF95-D028-054F-B48C-ADC67A6B7D5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3" name="gradient background1">
                <a:extLst>
                  <a:ext uri="{FF2B5EF4-FFF2-40B4-BE49-F238E27FC236}">
                    <a16:creationId xmlns:a16="http://schemas.microsoft.com/office/drawing/2014/main" id="{0251D965-B99F-0B44-855C-733CE8599B67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5A3B57-2C9F-E742-970A-00941607D0A4}"/>
                </a:ext>
              </a:extLst>
            </p:cNvPr>
            <p:cNvGrpSpPr/>
            <p:nvPr/>
          </p:nvGrpSpPr>
          <p:grpSpPr>
            <a:xfrm>
              <a:off x="0" y="0"/>
              <a:ext cx="5518813" cy="6858000"/>
              <a:chOff x="0" y="0"/>
              <a:chExt cx="5518813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F23665F-7301-2F45-A413-0B69D2FD4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-1289222" y="3013903"/>
                <a:ext cx="4589309" cy="201086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2C03EA8-BF93-E448-A65C-AFD84D3D8F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16027"/>
                <a:ext cx="4635101" cy="264197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1C90D7-31B5-6743-9AB3-7487DA7142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0"/>
                <a:ext cx="5518813" cy="3536066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68B15D-57BC-B04A-B5CF-9566DBAE6A77}"/>
                </a:ext>
              </a:extLst>
            </p:cNvPr>
            <p:cNvGrpSpPr/>
            <p:nvPr/>
          </p:nvGrpSpPr>
          <p:grpSpPr>
            <a:xfrm>
              <a:off x="7454098" y="-2"/>
              <a:ext cx="4737903" cy="6858003"/>
              <a:chOff x="7454098" y="-2"/>
              <a:chExt cx="4737903" cy="685800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4B245D-57A6-9A4E-8E35-1DAC2B1A35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02777" y="-1"/>
                <a:ext cx="2689224" cy="391224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386D0F4-A79F-E742-A6E7-B9B4A7AC49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H="1">
                <a:off x="8263052" y="2743857"/>
                <a:ext cx="6261650" cy="159624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D0A7CF4-5D25-6F45-AC70-42CC0E353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509083" y="4940781"/>
                <a:ext cx="2682917" cy="191722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180AF6A-6300-6C42-B9F5-6E14F3E7C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8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9307329" y="-658306"/>
                <a:ext cx="2226367" cy="354297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3EB3969-DADF-364A-9F2C-8052662495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54098" y="3794531"/>
                <a:ext cx="4737902" cy="3063469"/>
              </a:xfrm>
              <a:prstGeom prst="rect">
                <a:avLst/>
              </a:prstGeom>
            </p:spPr>
          </p:pic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58C3CC2-2836-8540-82C2-551689D3743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2763" y="2670486"/>
            <a:ext cx="4906474" cy="15170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C7A590-9999-EE4E-B5E3-D3578C0822AE}"/>
              </a:ext>
            </a:extLst>
          </p:cNvPr>
          <p:cNvSpPr/>
          <p:nvPr/>
        </p:nvSpPr>
        <p:spPr>
          <a:xfrm>
            <a:off x="0" y="6394787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76A7FF">
                    <a:alpha val="60000"/>
                  </a:srgbClr>
                </a:solidFill>
                <a:latin typeface="Avenir Next" panose="020B0503020202020204" pitchFamily="34" charset="0"/>
              </a:rPr>
              <a:t>Copyright © 2021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787879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3ABFCF-AF1A-AC49-B5C3-E441296555E5}"/>
              </a:ext>
            </a:extLst>
          </p:cNvPr>
          <p:cNvGrpSpPr/>
          <p:nvPr/>
        </p:nvGrpSpPr>
        <p:grpSpPr>
          <a:xfrm>
            <a:off x="0" y="0"/>
            <a:ext cx="12192000" cy="6858002"/>
            <a:chOff x="0" y="0"/>
            <a:chExt cx="12192000" cy="68580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1BCD63-ACC9-1D4B-B115-330DCFF652A3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11" name="gradient background1">
                <a:extLst>
                  <a:ext uri="{FF2B5EF4-FFF2-40B4-BE49-F238E27FC236}">
                    <a16:creationId xmlns:a16="http://schemas.microsoft.com/office/drawing/2014/main" id="{0C1AF20E-1FEF-AD49-A83B-941CF7891A74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2" name="gradient background1">
                <a:extLst>
                  <a:ext uri="{FF2B5EF4-FFF2-40B4-BE49-F238E27FC236}">
                    <a16:creationId xmlns:a16="http://schemas.microsoft.com/office/drawing/2014/main" id="{61326F15-1327-C24F-A668-285A5B4A192C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/>
                  </a:gs>
                  <a:gs pos="75000">
                    <a:srgbClr val="0741AE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8CC9310-B8EA-1943-88C9-37FDEF826F0D}"/>
                </a:ext>
              </a:extLst>
            </p:cNvPr>
            <p:cNvGrpSpPr/>
            <p:nvPr/>
          </p:nvGrpSpPr>
          <p:grpSpPr>
            <a:xfrm>
              <a:off x="0" y="1325006"/>
              <a:ext cx="11913703" cy="5532996"/>
              <a:chOff x="0" y="1325006"/>
              <a:chExt cx="11913703" cy="553299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88513B4-7736-744D-9C9F-52C47E8C7E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8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487" r="-1749"/>
              <a:stretch/>
            </p:blipFill>
            <p:spPr>
              <a:xfrm flipH="1">
                <a:off x="5136469" y="6085675"/>
                <a:ext cx="3770001" cy="77232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1A7C69B-2295-2C4C-B819-95382179DD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6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311662"/>
                <a:ext cx="2816980" cy="287753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853A70A-F06F-7544-83CE-15B50A54BC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563282" y="4831414"/>
                <a:ext cx="1421377" cy="263179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9506E1E-1D49-D644-A795-F1485C7E4C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alphaModFix amt="6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>
                <a:off x="0" y="1325006"/>
                <a:ext cx="1009635" cy="291425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7EA7A6C-BAA0-3E48-A956-E45BBADD1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674538"/>
                <a:ext cx="3485536" cy="118346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197C3DD-613E-D746-B02E-A4A03A7F7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716787"/>
                <a:ext cx="5145493" cy="214121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572730D-E02C-C14E-A8A2-7722C2AB4D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alphaModFix amt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"/>
              <a:stretch/>
            </p:blipFill>
            <p:spPr>
              <a:xfrm>
                <a:off x="9140032" y="6022256"/>
                <a:ext cx="2773671" cy="835744"/>
              </a:xfrm>
              <a:prstGeom prst="rect">
                <a:avLst/>
              </a:prstGeom>
            </p:spPr>
          </p:pic>
        </p:grp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2540" y="3340465"/>
            <a:ext cx="8221903" cy="30777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rgbClr val="1EF1BA"/>
                </a:solidFill>
              </a:rPr>
              <a:t>Anne Fitz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539" y="2560392"/>
            <a:ext cx="8683723" cy="738664"/>
          </a:xfrm>
        </p:spPr>
        <p:txBody>
          <a:bodyPr/>
          <a:lstStyle/>
          <a:p>
            <a:r>
              <a:rPr lang="en-US" dirty="0"/>
              <a:t>What are CIM Symbols?</a:t>
            </a:r>
          </a:p>
        </p:txBody>
      </p:sp>
    </p:spTree>
    <p:extLst>
      <p:ext uri="{BB962C8B-B14F-4D97-AF65-F5344CB8AC3E}">
        <p14:creationId xmlns:p14="http://schemas.microsoft.com/office/powerpoint/2010/main" val="87149508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CIM Symbols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FA47FF-A1A1-7F46-9854-760F522C5936}"/>
              </a:ext>
            </a:extLst>
          </p:cNvPr>
          <p:cNvGrpSpPr/>
          <p:nvPr/>
        </p:nvGrpSpPr>
        <p:grpSpPr>
          <a:xfrm>
            <a:off x="4811371" y="1294652"/>
            <a:ext cx="6629400" cy="2985800"/>
            <a:chOff x="129989" y="1558569"/>
            <a:chExt cx="6629400" cy="2985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325D9DC-4415-8B4E-8409-E3B0B2618477}"/>
                </a:ext>
              </a:extLst>
            </p:cNvPr>
            <p:cNvSpPr/>
            <p:nvPr/>
          </p:nvSpPr>
          <p:spPr bwMode="auto">
            <a:xfrm>
              <a:off x="129989" y="1558569"/>
              <a:ext cx="6629400" cy="2985800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A picture containing pool ball, table&#10;&#10;Description automatically generated">
              <a:extLst>
                <a:ext uri="{FF2B5EF4-FFF2-40B4-BE49-F238E27FC236}">
                  <a16:creationId xmlns:a16="http://schemas.microsoft.com/office/drawing/2014/main" id="{DE0F8CB1-6B61-354E-A5B3-B778ED1F2B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874" r="31479" b="28187"/>
            <a:stretch/>
          </p:blipFill>
          <p:spPr>
            <a:xfrm>
              <a:off x="560265" y="2584111"/>
              <a:ext cx="1358153" cy="1094437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prstMaterial="matte">
              <a:bevelB w="165100" prst="coolSlant"/>
            </a:sp3d>
          </p:spPr>
        </p:pic>
        <p:pic>
          <p:nvPicPr>
            <p:cNvPr id="10" name="Picture 9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CE734BD3-88F3-884C-9053-985A72D37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877" t="15154" r="38490" b="27063"/>
            <a:stretch/>
          </p:blipFill>
          <p:spPr>
            <a:xfrm>
              <a:off x="5475714" y="2821959"/>
              <a:ext cx="938569" cy="909971"/>
            </a:xfrm>
            <a:prstGeom prst="rect">
              <a:avLst/>
            </a:prstGeom>
          </p:spPr>
        </p:pic>
        <p:pic>
          <p:nvPicPr>
            <p:cNvPr id="12" name="Picture 1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E0B9006-6D53-1147-9178-C67DD92D5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934" r="34537" b="33452"/>
            <a:stretch/>
          </p:blipFill>
          <p:spPr>
            <a:xfrm>
              <a:off x="4103687" y="2650749"/>
              <a:ext cx="1277469" cy="1014186"/>
            </a:xfrm>
            <a:prstGeom prst="rect">
              <a:avLst/>
            </a:prstGeom>
          </p:spPr>
        </p:pic>
        <p:pic>
          <p:nvPicPr>
            <p:cNvPr id="14" name="Picture 13" descr="A picture containing application&#10;&#10;Description automatically generated">
              <a:extLst>
                <a:ext uri="{FF2B5EF4-FFF2-40B4-BE49-F238E27FC236}">
                  <a16:creationId xmlns:a16="http://schemas.microsoft.com/office/drawing/2014/main" id="{66D866E4-3D3A-724E-87C1-7249CA6235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7222" r="35262" b="35001"/>
            <a:stretch/>
          </p:blipFill>
          <p:spPr>
            <a:xfrm>
              <a:off x="3129711" y="2650749"/>
              <a:ext cx="1048381" cy="9905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E451E4-F152-2345-BEE8-EA1DB48EE0DD}"/>
                </a:ext>
              </a:extLst>
            </p:cNvPr>
            <p:cNvSpPr txBox="1"/>
            <p:nvPr/>
          </p:nvSpPr>
          <p:spPr>
            <a:xfrm>
              <a:off x="2399618" y="1904137"/>
              <a:ext cx="2112157" cy="41685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/>
              <a:r>
                <a:rPr lang="en-US" sz="2000" dirty="0">
                  <a:latin typeface="Avenir Next" panose="020B0503020202020204" pitchFamily="34" charset="0"/>
                  <a:ea typeface="+mn-ea"/>
                  <a:cs typeface="+mn-cs"/>
                </a:rPr>
                <a:t>Symbol layers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E3B225-EF81-064E-BD54-2A62157F00B4}"/>
                </a:ext>
              </a:extLst>
            </p:cNvPr>
            <p:cNvSpPr txBox="1"/>
            <p:nvPr/>
          </p:nvSpPr>
          <p:spPr>
            <a:xfrm>
              <a:off x="659923" y="3489285"/>
              <a:ext cx="1158835" cy="36004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ctr" eaLnBrk="0" hangingPunct="0"/>
              <a:r>
                <a:rPr lang="en-US" sz="1400" dirty="0">
                  <a:latin typeface="Avenir Next" panose="020B0503020202020204" pitchFamily="34" charset="0"/>
                </a:rPr>
                <a:t>Symbol</a:t>
              </a:r>
              <a:endParaRPr lang="en-US" sz="1400" dirty="0">
                <a:latin typeface="Avenir Next" panose="020B0503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7E5B62-564C-7740-B3EE-91A4C6D67C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72272" y="3131329"/>
              <a:ext cx="727069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DA00D1-3B88-1349-893D-B6B40144E325}"/>
                </a:ext>
              </a:extLst>
            </p:cNvPr>
            <p:cNvSpPr txBox="1"/>
            <p:nvPr/>
          </p:nvSpPr>
          <p:spPr>
            <a:xfrm>
              <a:off x="3384510" y="3491362"/>
              <a:ext cx="541343" cy="24056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/>
              <a:r>
                <a:rPr lang="en-US" sz="1400" dirty="0">
                  <a:latin typeface="Avenir Next" panose="020B0503020202020204" pitchFamily="34" charset="0"/>
                  <a:ea typeface="+mn-ea"/>
                  <a:cs typeface="+mn-cs"/>
                </a:rPr>
                <a:t>layer1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A48467-1BA8-E847-A039-61F82064561C}"/>
                </a:ext>
              </a:extLst>
            </p:cNvPr>
            <p:cNvSpPr txBox="1"/>
            <p:nvPr/>
          </p:nvSpPr>
          <p:spPr>
            <a:xfrm>
              <a:off x="4548885" y="3491362"/>
              <a:ext cx="541343" cy="24056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/>
              <a:r>
                <a:rPr lang="en-US" sz="1400" dirty="0">
                  <a:latin typeface="Avenir Next" panose="020B0503020202020204" pitchFamily="34" charset="0"/>
                  <a:ea typeface="+mn-ea"/>
                  <a:cs typeface="+mn-cs"/>
                </a:rPr>
                <a:t>layer2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57F96E-0695-0A40-993D-889C32E9478B}"/>
                </a:ext>
              </a:extLst>
            </p:cNvPr>
            <p:cNvSpPr txBox="1"/>
            <p:nvPr/>
          </p:nvSpPr>
          <p:spPr>
            <a:xfrm>
              <a:off x="5743283" y="3504403"/>
              <a:ext cx="541343" cy="24056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algn="l" eaLnBrk="0" hangingPunct="0"/>
              <a:r>
                <a:rPr lang="en-US" sz="1400" dirty="0">
                  <a:latin typeface="Avenir Next" panose="020B0503020202020204" pitchFamily="34" charset="0"/>
                  <a:ea typeface="+mn-ea"/>
                  <a:cs typeface="+mn-cs"/>
                </a:rPr>
                <a:t>layer3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1859D5-89FF-6C41-AEE8-4D0CC129C0B9}"/>
              </a:ext>
            </a:extLst>
          </p:cNvPr>
          <p:cNvGrpSpPr/>
          <p:nvPr/>
        </p:nvGrpSpPr>
        <p:grpSpPr>
          <a:xfrm>
            <a:off x="602986" y="1295225"/>
            <a:ext cx="3980329" cy="2985228"/>
            <a:chOff x="7677343" y="1416821"/>
            <a:chExt cx="3980329" cy="2985228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C2A6B60-F1E9-C64C-BDA5-A65180B4A282}"/>
                </a:ext>
              </a:extLst>
            </p:cNvPr>
            <p:cNvSpPr/>
            <p:nvPr/>
          </p:nvSpPr>
          <p:spPr bwMode="auto">
            <a:xfrm>
              <a:off x="7677343" y="1416821"/>
              <a:ext cx="3980329" cy="298522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2EE83E4-394C-F149-8521-D9A6BB09B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26" r="8415" b="30479"/>
            <a:stretch/>
          </p:blipFill>
          <p:spPr bwMode="auto">
            <a:xfrm>
              <a:off x="7906899" y="2379633"/>
              <a:ext cx="3489383" cy="1211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FEFC36-6314-4045-A81A-ED80C3209EF6}"/>
                </a:ext>
              </a:extLst>
            </p:cNvPr>
            <p:cNvSpPr txBox="1"/>
            <p:nvPr/>
          </p:nvSpPr>
          <p:spPr>
            <a:xfrm>
              <a:off x="8010154" y="1755419"/>
              <a:ext cx="3386128" cy="43032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/>
              <a:r>
                <a:rPr lang="en-US" sz="2000" dirty="0">
                  <a:latin typeface="Avenir Next" panose="020B0503020202020204" pitchFamily="34" charset="0"/>
                  <a:ea typeface="+mn-ea"/>
                  <a:cs typeface="+mn-cs"/>
                </a:rPr>
                <a:t>High quality, scalable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6D1388-69E4-824C-911E-87A9A132B196}"/>
                </a:ext>
              </a:extLst>
            </p:cNvPr>
            <p:cNvSpPr txBox="1"/>
            <p:nvPr/>
          </p:nvSpPr>
          <p:spPr>
            <a:xfrm>
              <a:off x="8231552" y="3690647"/>
              <a:ext cx="1277471" cy="26553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/>
              <a:r>
                <a:rPr lang="en-US" sz="1400" dirty="0">
                  <a:latin typeface="Avenir Next" panose="020B0503020202020204" pitchFamily="34" charset="0"/>
                  <a:ea typeface="+mn-ea"/>
                  <a:cs typeface="+mn-cs"/>
                </a:rPr>
                <a:t>Scaled vector symbol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A62C62-0C10-CF4A-AD4C-1CBFDEF473A1}"/>
                </a:ext>
              </a:extLst>
            </p:cNvPr>
            <p:cNvSpPr txBox="1"/>
            <p:nvPr/>
          </p:nvSpPr>
          <p:spPr>
            <a:xfrm>
              <a:off x="9763979" y="3707341"/>
              <a:ext cx="1277471" cy="26553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/>
              <a:r>
                <a:rPr lang="en-US" sz="1400" dirty="0">
                  <a:latin typeface="Avenir Next" panose="020B0503020202020204" pitchFamily="34" charset="0"/>
                  <a:ea typeface="+mn-ea"/>
                  <a:cs typeface="+mn-cs"/>
                </a:rPr>
                <a:t>Scaled image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66CEB-77DF-064D-ADD4-A352C59E6439}"/>
              </a:ext>
            </a:extLst>
          </p:cNvPr>
          <p:cNvGrpSpPr/>
          <p:nvPr/>
        </p:nvGrpSpPr>
        <p:grpSpPr>
          <a:xfrm>
            <a:off x="2868930" y="4524192"/>
            <a:ext cx="6454139" cy="1342344"/>
            <a:chOff x="2929322" y="4524881"/>
            <a:chExt cx="6454139" cy="1342344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75D545F-5C52-584A-B220-D1551E781FD9}"/>
                </a:ext>
              </a:extLst>
            </p:cNvPr>
            <p:cNvSpPr/>
            <p:nvPr/>
          </p:nvSpPr>
          <p:spPr bwMode="auto">
            <a:xfrm>
              <a:off x="2929322" y="4524881"/>
              <a:ext cx="6454139" cy="1342344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4E969F-C43A-394C-AEC8-5022E944B6A5}"/>
                </a:ext>
              </a:extLst>
            </p:cNvPr>
            <p:cNvSpPr txBox="1"/>
            <p:nvPr/>
          </p:nvSpPr>
          <p:spPr>
            <a:xfrm>
              <a:off x="3224558" y="4675462"/>
              <a:ext cx="3298630" cy="102385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ct val="150000"/>
                </a:lnSpc>
              </a:pPr>
              <a:r>
                <a:rPr lang="en-US" sz="2000" dirty="0">
                  <a:latin typeface="Avenir Next" panose="020B0503020202020204" pitchFamily="34" charset="0"/>
                  <a:ea typeface="+mn-ea"/>
                  <a:cs typeface="+mn-cs"/>
                </a:rPr>
                <a:t>Primitive Overrides</a:t>
              </a:r>
            </a:p>
            <a:p>
              <a:pPr algn="ctr" eaLnBrk="0" hangingPunct="0"/>
              <a:r>
                <a:rPr lang="en-US" sz="1400" dirty="0">
                  <a:latin typeface="Avenir Next" panose="020B0503020202020204" pitchFamily="34" charset="0"/>
                </a:rPr>
                <a:t>Dynamically u</a:t>
              </a:r>
              <a:r>
                <a:rPr lang="en-US" sz="1400" dirty="0">
                  <a:latin typeface="Avenir Next" panose="020B0503020202020204" pitchFamily="34" charset="0"/>
                  <a:ea typeface="+mn-ea"/>
                  <a:cs typeface="+mn-cs"/>
                </a:rPr>
                <a:t>pdate attributes of an individual symbol layer using Arcade </a:t>
              </a:r>
            </a:p>
          </p:txBody>
        </p:sp>
        <p:pic>
          <p:nvPicPr>
            <p:cNvPr id="2054" name="Picture 6" descr="Forest cover legend">
              <a:extLst>
                <a:ext uri="{FF2B5EF4-FFF2-40B4-BE49-F238E27FC236}">
                  <a16:creationId xmlns:a16="http://schemas.microsoft.com/office/drawing/2014/main" id="{B9F2675F-DC38-C043-8C88-10B6A247E0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4697101"/>
              <a:ext cx="2676733" cy="10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6326998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used in the ArcGIS API for JavaScript?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251DEF-74F8-8846-BB6B-2AA3646269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63236" y="1489280"/>
            <a:ext cx="9465528" cy="3694610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4C6C6B-5764-0F4B-B420-034963EB9A64}"/>
              </a:ext>
            </a:extLst>
          </p:cNvPr>
          <p:cNvSpPr txBox="1"/>
          <p:nvPr/>
        </p:nvSpPr>
        <p:spPr>
          <a:xfrm>
            <a:off x="3920490" y="5368720"/>
            <a:ext cx="3943350" cy="354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sz="1400" dirty="0">
                <a:latin typeface="Avenir Next" panose="020B0503020202020204" pitchFamily="34" charset="0"/>
              </a:rPr>
              <a:t>f</a:t>
            </a:r>
            <a:r>
              <a:rPr lang="en-US" sz="1400" dirty="0">
                <a:latin typeface="Avenir Next" panose="020B0503020202020204" pitchFamily="34" charset="0"/>
                <a:ea typeface="+mn-ea"/>
                <a:cs typeface="+mn-cs"/>
              </a:rPr>
              <a:t>ollows the </a:t>
            </a:r>
            <a:r>
              <a:rPr lang="en-US" sz="1400" dirty="0">
                <a:latin typeface="Avenir Next" panose="020B0503020202020204" pitchFamily="34" charset="0"/>
                <a:ea typeface="+mn-ea"/>
                <a:cs typeface="+mn-cs"/>
                <a:hlinkClick r:id="rId4"/>
              </a:rPr>
              <a:t>cim-spec</a:t>
            </a:r>
            <a:endParaRPr lang="en-US" sz="1400" dirty="0">
              <a:latin typeface="Avenir Next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43130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642086-7192-704D-822A-54FC0E014C6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0BEF102-BA3B-CB41-8697-181FF86B50B1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1" y="0"/>
              <a:chExt cx="12191999" cy="6858000"/>
            </a:xfrm>
          </p:grpSpPr>
          <p:sp>
            <p:nvSpPr>
              <p:cNvPr id="19" name="gradient background1">
                <a:extLst>
                  <a:ext uri="{FF2B5EF4-FFF2-40B4-BE49-F238E27FC236}">
                    <a16:creationId xmlns:a16="http://schemas.microsoft.com/office/drawing/2014/main" id="{600D8D40-F20C-4E46-87B0-1D557AEE5A3B}"/>
                  </a:ext>
                </a:extLst>
              </p:cNvPr>
              <p:cNvSpPr/>
              <p:nvPr/>
            </p:nvSpPr>
            <p:spPr bwMode="auto">
              <a:xfrm>
                <a:off x="1" y="0"/>
                <a:ext cx="12191999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1E71FF"/>
                  </a:gs>
                  <a:gs pos="93000">
                    <a:srgbClr val="00063D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40" name="gradient background1">
                <a:extLst>
                  <a:ext uri="{FF2B5EF4-FFF2-40B4-BE49-F238E27FC236}">
                    <a16:creationId xmlns:a16="http://schemas.microsoft.com/office/drawing/2014/main" id="{F1936B49-1E69-CB46-A4F4-3375F79715A5}"/>
                  </a:ext>
                </a:extLst>
              </p:cNvPr>
              <p:cNvSpPr/>
              <p:nvPr/>
            </p:nvSpPr>
            <p:spPr bwMode="auto">
              <a:xfrm>
                <a:off x="2107096" y="0"/>
                <a:ext cx="10084903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00F7BD">
                      <a:alpha val="57000"/>
                    </a:srgbClr>
                  </a:gs>
                  <a:gs pos="46000">
                    <a:srgbClr val="1D60D6">
                      <a:alpha val="0"/>
                    </a:srgbClr>
                  </a:gs>
                </a:gsLst>
                <a:lin ang="81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dirty="0">
                  <a:solidFill>
                    <a:srgbClr val="000000"/>
                  </a:solidFill>
                  <a:latin typeface="Avenir Next" panose="020B0503020202020204" pitchFamily="34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692401-9C94-0C46-B113-16E6EF20CB47}"/>
                </a:ext>
              </a:extLst>
            </p:cNvPr>
            <p:cNvGrpSpPr/>
            <p:nvPr/>
          </p:nvGrpSpPr>
          <p:grpSpPr>
            <a:xfrm>
              <a:off x="0" y="4280452"/>
              <a:ext cx="5323061" cy="2577548"/>
              <a:chOff x="0" y="4280452"/>
              <a:chExt cx="5323061" cy="257754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014A195-91D1-6C40-9962-FFFEA596AE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4280452"/>
                <a:ext cx="3454040" cy="257754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583647D-4610-7546-B209-11D6720DB8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alphaModFix amt="3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" y="5183890"/>
                <a:ext cx="5323060" cy="1674110"/>
              </a:xfrm>
              <a:prstGeom prst="rect">
                <a:avLst/>
              </a:prstGeom>
            </p:spPr>
          </p:pic>
        </p:grpSp>
        <p:sp>
          <p:nvSpPr>
            <p:cNvPr id="24" name="gradient background1">
              <a:extLst>
                <a:ext uri="{FF2B5EF4-FFF2-40B4-BE49-F238E27FC236}">
                  <a16:creationId xmlns:a16="http://schemas.microsoft.com/office/drawing/2014/main" id="{91B7A67F-B902-784A-B05D-2E9BF1A8CCF6}"/>
                </a:ext>
              </a:extLst>
            </p:cNvPr>
            <p:cNvSpPr/>
            <p:nvPr/>
          </p:nvSpPr>
          <p:spPr bwMode="auto">
            <a:xfrm>
              <a:off x="0" y="437323"/>
              <a:ext cx="12192000" cy="6420677"/>
            </a:xfrm>
            <a:prstGeom prst="rect">
              <a:avLst/>
            </a:prstGeom>
            <a:gradFill flip="none" rotWithShape="1">
              <a:gsLst>
                <a:gs pos="0">
                  <a:srgbClr val="1E71FF">
                    <a:alpha val="0"/>
                  </a:srgbClr>
                </a:gs>
                <a:gs pos="93000">
                  <a:srgbClr val="00063D">
                    <a:alpha val="50000"/>
                  </a:srgb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WebStyleSymbols</a:t>
            </a:r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766" y="1489279"/>
            <a:ext cx="4094494" cy="3385535"/>
          </a:xfrm>
        </p:spPr>
        <p:txBody>
          <a:bodyPr/>
          <a:lstStyle/>
          <a:p>
            <a:r>
              <a:rPr lang="en-US" dirty="0"/>
              <a:t>Predefined 2D CIM symbols that you can conveniently reference in your apps </a:t>
            </a:r>
          </a:p>
          <a:p>
            <a:r>
              <a:rPr lang="en-US" dirty="0">
                <a:hlinkClick r:id="rId5"/>
              </a:rPr>
              <a:t>Esri WebStyleSymbols (2D)</a:t>
            </a:r>
            <a:r>
              <a:rPr lang="en-US" dirty="0"/>
              <a:t> guide page</a:t>
            </a:r>
          </a:p>
          <a:p>
            <a:r>
              <a:rPr lang="en-US" dirty="0"/>
              <a:t>Create your own web style symbols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WebStyleSymbol to CIM">
            <a:extLst>
              <a:ext uri="{FF2B5EF4-FFF2-40B4-BE49-F238E27FC236}">
                <a16:creationId xmlns:a16="http://schemas.microsoft.com/office/drawing/2014/main" id="{8D33D5D9-CC3E-694D-B9B6-65425BC3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13" y="1229211"/>
            <a:ext cx="6615921" cy="477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96968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CIMPointSymbol</a:t>
            </a:r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C311EFF-306E-924B-9C6F-77CFA61D7989}"/>
              </a:ext>
            </a:extLst>
          </p:cNvPr>
          <p:cNvSpPr/>
          <p:nvPr/>
        </p:nvSpPr>
        <p:spPr bwMode="auto">
          <a:xfrm>
            <a:off x="8202442" y="1955395"/>
            <a:ext cx="3297577" cy="3452501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51496-FE9C-2446-B08E-9EAAC12C0E8F}"/>
              </a:ext>
            </a:extLst>
          </p:cNvPr>
          <p:cNvSpPr txBox="1"/>
          <p:nvPr/>
        </p:nvSpPr>
        <p:spPr>
          <a:xfrm>
            <a:off x="8737730" y="2264989"/>
            <a:ext cx="2251553" cy="2937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sz="2000" dirty="0" err="1">
                <a:latin typeface="Avenir Next" panose="020B0503020202020204" pitchFamily="34" charset="0"/>
                <a:ea typeface="+mn-ea"/>
                <a:cs typeface="+mn-cs"/>
              </a:rPr>
              <a:t>CIMTextSymbol</a:t>
            </a:r>
            <a:endParaRPr lang="en-US" sz="2000" dirty="0">
              <a:latin typeface="Avenir Next" panose="020B0503020202020204" pitchFamily="34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307E98-4B62-674B-80F6-41B853E24AE2}"/>
              </a:ext>
            </a:extLst>
          </p:cNvPr>
          <p:cNvGrpSpPr/>
          <p:nvPr/>
        </p:nvGrpSpPr>
        <p:grpSpPr>
          <a:xfrm>
            <a:off x="4450259" y="1960496"/>
            <a:ext cx="3297577" cy="3452501"/>
            <a:chOff x="729145" y="1888270"/>
            <a:chExt cx="3297577" cy="345250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E0C203D-9CF9-334D-9ABE-85AA92906E69}"/>
                </a:ext>
              </a:extLst>
            </p:cNvPr>
            <p:cNvSpPr/>
            <p:nvPr/>
          </p:nvSpPr>
          <p:spPr bwMode="auto">
            <a:xfrm>
              <a:off x="729145" y="1888270"/>
              <a:ext cx="3297577" cy="3452501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0B0FD217-DDB8-474C-AD94-7CE949421D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31" t="19858" r="34205" b="19226"/>
            <a:stretch/>
          </p:blipFill>
          <p:spPr bwMode="auto">
            <a:xfrm>
              <a:off x="1768970" y="2801196"/>
              <a:ext cx="1210236" cy="99024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EF4537-220A-DD44-92DB-0AE14306BF29}"/>
                </a:ext>
              </a:extLst>
            </p:cNvPr>
            <p:cNvSpPr txBox="1"/>
            <p:nvPr/>
          </p:nvSpPr>
          <p:spPr>
            <a:xfrm>
              <a:off x="1232331" y="2197864"/>
              <a:ext cx="2283514" cy="293738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/>
              <a:r>
                <a:rPr lang="en-US" sz="2000" dirty="0" err="1">
                  <a:latin typeface="Avenir Next" panose="020B0503020202020204" pitchFamily="34" charset="0"/>
                  <a:ea typeface="+mn-ea"/>
                  <a:cs typeface="+mn-cs"/>
                </a:rPr>
                <a:t>CIMVectorMarker</a:t>
              </a:r>
              <a:endParaRPr lang="en-US" sz="2000" dirty="0">
                <a:latin typeface="Avenir Next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8537C5-C7C3-ED43-A973-6FDB4055365C}"/>
                </a:ext>
              </a:extLst>
            </p:cNvPr>
            <p:cNvSpPr txBox="1"/>
            <p:nvPr/>
          </p:nvSpPr>
          <p:spPr>
            <a:xfrm>
              <a:off x="1072401" y="3961336"/>
              <a:ext cx="2689038" cy="118180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marL="285750" indent="-285750" algn="l" eaLnBrk="0" hangingPunct="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Next" panose="020B0503020202020204" pitchFamily="34" charset="0"/>
                  <a:ea typeface="+mn-ea"/>
                  <a:cs typeface="+mn-cs"/>
                </a:rPr>
                <a:t>Represents vector graphics</a:t>
              </a:r>
            </a:p>
            <a:p>
              <a:pPr marL="285750" indent="-285750" algn="l" eaLnBrk="0" hangingPunct="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Next" panose="020B0503020202020204" pitchFamily="34" charset="0"/>
                </a:rPr>
                <a:t>Constructed from </a:t>
              </a:r>
              <a:r>
                <a:rPr lang="en-US" sz="1600" dirty="0" err="1">
                  <a:latin typeface="Avenir Next" panose="020B0503020202020204" pitchFamily="34" charset="0"/>
                </a:rPr>
                <a:t>MarkerGraphics</a:t>
              </a:r>
              <a:endParaRPr lang="en-US" sz="1600" dirty="0">
                <a:latin typeface="Avenir Next" panose="020B0503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D6BA45-EBBF-2F4A-847F-9EC72D11E87F}"/>
              </a:ext>
            </a:extLst>
          </p:cNvPr>
          <p:cNvGrpSpPr/>
          <p:nvPr/>
        </p:nvGrpSpPr>
        <p:grpSpPr>
          <a:xfrm>
            <a:off x="691751" y="1966327"/>
            <a:ext cx="3297577" cy="3452501"/>
            <a:chOff x="4488735" y="1888270"/>
            <a:chExt cx="3297577" cy="3452501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DFD4695-DE0B-6F43-8237-5950C8BDAD18}"/>
                </a:ext>
              </a:extLst>
            </p:cNvPr>
            <p:cNvSpPr/>
            <p:nvPr/>
          </p:nvSpPr>
          <p:spPr bwMode="auto">
            <a:xfrm>
              <a:off x="4488735" y="1888270"/>
              <a:ext cx="3297577" cy="3452501"/>
            </a:xfrm>
            <a:prstGeom prst="roundRect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Avenir Next" panose="020B0503020202020204" pitchFamily="34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BF9C46-4C14-2843-983E-2C1DA6219DF1}"/>
                </a:ext>
              </a:extLst>
            </p:cNvPr>
            <p:cNvSpPr txBox="1"/>
            <p:nvPr/>
          </p:nvSpPr>
          <p:spPr>
            <a:xfrm>
              <a:off x="4921717" y="2201160"/>
              <a:ext cx="2431612" cy="293738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/>
              <a:r>
                <a:rPr lang="en-US" sz="2000" dirty="0" err="1">
                  <a:latin typeface="Avenir Next" panose="020B0503020202020204" pitchFamily="34" charset="0"/>
                  <a:ea typeface="+mn-ea"/>
                  <a:cs typeface="+mn-cs"/>
                </a:rPr>
                <a:t>CIMPictureMarker</a:t>
              </a:r>
              <a:endParaRPr lang="en-US" sz="2000" dirty="0">
                <a:latin typeface="Avenir Next" panose="020B0503020202020204" pitchFamily="34" charset="0"/>
                <a:ea typeface="+mn-ea"/>
                <a:cs typeface="+mn-cs"/>
              </a:endParaRPr>
            </a:p>
          </p:txBody>
        </p:sp>
        <p:pic>
          <p:nvPicPr>
            <p:cNvPr id="5128" name="Picture 8" descr="ESRI – Logos Download">
              <a:extLst>
                <a:ext uri="{FF2B5EF4-FFF2-40B4-BE49-F238E27FC236}">
                  <a16:creationId xmlns:a16="http://schemas.microsoft.com/office/drawing/2014/main" id="{81C4BF41-A7D4-144E-B0A4-8B1C057D1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126" y="2941840"/>
              <a:ext cx="1643710" cy="672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A4B836-1C12-2940-AA08-060A8D798C2E}"/>
                </a:ext>
              </a:extLst>
            </p:cNvPr>
            <p:cNvSpPr txBox="1"/>
            <p:nvPr/>
          </p:nvSpPr>
          <p:spPr>
            <a:xfrm>
              <a:off x="4826575" y="3961336"/>
              <a:ext cx="2689038" cy="118180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marL="285750" indent="-285750" algn="l" eaLnBrk="0" hangingPunct="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Avenir Next" panose="020B0503020202020204" pitchFamily="34" charset="0"/>
                  <a:ea typeface="+mn-ea"/>
                  <a:cs typeface="+mn-cs"/>
                </a:rPr>
                <a:t>Created from raster image file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0CED565-0BE9-2648-B402-46BC1C416714}"/>
              </a:ext>
            </a:extLst>
          </p:cNvPr>
          <p:cNvSpPr txBox="1"/>
          <p:nvPr/>
        </p:nvSpPr>
        <p:spPr>
          <a:xfrm>
            <a:off x="8568203" y="3961336"/>
            <a:ext cx="2689038" cy="1222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 panose="020B0604020202020204" pitchFamily="34" charset="0"/>
              <a:buChar char="•"/>
            </a:pPr>
            <a:r>
              <a:rPr lang="en-US" sz="1600" dirty="0">
                <a:latin typeface="Avenir Next" panose="020B0503020202020204" pitchFamily="34" charset="0"/>
              </a:rPr>
              <a:t>Supported as a m</a:t>
            </a:r>
            <a:r>
              <a:rPr lang="en-US" sz="1600" dirty="0">
                <a:latin typeface="Avenir Next" panose="020B0503020202020204" pitchFamily="34" charset="0"/>
                <a:ea typeface="+mn-ea"/>
                <a:cs typeface="+mn-cs"/>
              </a:rPr>
              <a:t>arker graphic on a </a:t>
            </a:r>
            <a:r>
              <a:rPr lang="en-US" sz="1600" dirty="0" err="1">
                <a:latin typeface="Avenir Next" panose="020B0503020202020204" pitchFamily="34" charset="0"/>
                <a:ea typeface="+mn-ea"/>
                <a:cs typeface="+mn-cs"/>
              </a:rPr>
              <a:t>CIMVectorMarker</a:t>
            </a:r>
            <a:r>
              <a:rPr lang="en-US" sz="1600" dirty="0">
                <a:latin typeface="Avenir Next" panose="020B0503020202020204" pitchFamily="34" charset="0"/>
                <a:ea typeface="+mn-ea"/>
                <a:cs typeface="+mn-cs"/>
              </a:rPr>
              <a:t> symbol layer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2F4E0205-8B2C-B448-B567-C783958D5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2" t="23645" r="33369" b="14221"/>
          <a:stretch/>
        </p:blipFill>
        <p:spPr bwMode="auto">
          <a:xfrm>
            <a:off x="9252519" y="2777490"/>
            <a:ext cx="1320885" cy="1081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263822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CIMLineSymbol</a:t>
            </a:r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7B512FD-7F22-4E4A-A878-10706E926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35745" y="1480565"/>
            <a:ext cx="1905812" cy="498744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 err="1"/>
              <a:t>CIMSolidStroke</a:t>
            </a:r>
            <a:endParaRPr lang="en-US" sz="1800" dirty="0"/>
          </a:p>
          <a:p>
            <a:pPr algn="ctr"/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9FC13FB2-66A1-3049-951F-CE90815FF4EF}"/>
              </a:ext>
            </a:extLst>
          </p:cNvPr>
          <p:cNvSpPr txBox="1">
            <a:spLocks/>
          </p:cNvSpPr>
          <p:nvPr/>
        </p:nvSpPr>
        <p:spPr>
          <a:xfrm>
            <a:off x="6805796" y="1051957"/>
            <a:ext cx="4289298" cy="522128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>
                <a:latin typeface="Avenir Next" panose="020B0503020202020204" pitchFamily="34" charset="0"/>
              </a:rPr>
              <a:t>Geometric Effects</a:t>
            </a:r>
          </a:p>
          <a:p>
            <a:pPr lvl="1"/>
            <a:r>
              <a:rPr lang="en-US" b="0" dirty="0">
                <a:latin typeface="Avenir Next" panose="020B0503020202020204" pitchFamily="34" charset="0"/>
              </a:rPr>
              <a:t>Dashes</a:t>
            </a:r>
          </a:p>
          <a:p>
            <a:pPr lvl="1"/>
            <a:endParaRPr lang="en-US" b="0" dirty="0">
              <a:latin typeface="Avenir Next" panose="020B0503020202020204" pitchFamily="34" charset="0"/>
            </a:endParaRPr>
          </a:p>
          <a:p>
            <a:pPr lvl="1"/>
            <a:r>
              <a:rPr lang="en-US" b="0" dirty="0">
                <a:latin typeface="Avenir Next" panose="020B0503020202020204" pitchFamily="34" charset="0"/>
              </a:rPr>
              <a:t>Buffer</a:t>
            </a:r>
          </a:p>
          <a:p>
            <a:pPr marL="283464" lvl="1" indent="0">
              <a:buNone/>
            </a:pPr>
            <a:endParaRPr lang="en-US" b="0" dirty="0">
              <a:latin typeface="Avenir Next" panose="020B0503020202020204" pitchFamily="34" charset="0"/>
            </a:endParaRPr>
          </a:p>
          <a:p>
            <a:pPr lvl="1"/>
            <a:r>
              <a:rPr lang="en-US" b="0" dirty="0">
                <a:latin typeface="Avenir Next" panose="020B0503020202020204" pitchFamily="34" charset="0"/>
              </a:rPr>
              <a:t>Arrows</a:t>
            </a:r>
          </a:p>
          <a:p>
            <a:pPr marL="283464" lvl="1" indent="0">
              <a:buNone/>
            </a:pPr>
            <a:endParaRPr lang="en-US" b="0" dirty="0">
              <a:latin typeface="Avenir Next" panose="020B0503020202020204" pitchFamily="34" charset="0"/>
            </a:endParaRPr>
          </a:p>
          <a:p>
            <a:endParaRPr lang="en-US" b="0" dirty="0">
              <a:latin typeface="Avenir Next" panose="020B0503020202020204" pitchFamily="34" charset="0"/>
            </a:endParaRPr>
          </a:p>
          <a:p>
            <a:r>
              <a:rPr lang="en-US" b="0" dirty="0">
                <a:latin typeface="Avenir Next" panose="020B0503020202020204" pitchFamily="34" charset="0"/>
              </a:rPr>
              <a:t>Marker placement</a:t>
            </a:r>
          </a:p>
          <a:p>
            <a:pPr lvl="1"/>
            <a:endParaRPr lang="en-US" b="0" dirty="0">
              <a:latin typeface="Avenir Next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B80241-0691-3D4B-BC51-CA6BCD4D333C}"/>
              </a:ext>
            </a:extLst>
          </p:cNvPr>
          <p:cNvSpPr txBox="1"/>
          <p:nvPr/>
        </p:nvSpPr>
        <p:spPr>
          <a:xfrm>
            <a:off x="3275538" y="3429000"/>
            <a:ext cx="1971825" cy="6629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dirty="0" err="1">
                <a:latin typeface="Avenir Next" panose="020B0503020202020204" pitchFamily="34" charset="0"/>
                <a:ea typeface="+mn-ea"/>
                <a:cs typeface="+mn-cs"/>
              </a:rPr>
              <a:t>CIMPictureStroke</a:t>
            </a:r>
            <a:endParaRPr lang="en-US" dirty="0">
              <a:latin typeface="Avenir Next" panose="020B0503020202020204" pitchFamily="34" charset="0"/>
              <a:ea typeface="+mn-ea"/>
              <a:cs typeface="+mn-cs"/>
            </a:endParaRPr>
          </a:p>
        </p:txBody>
      </p:sp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F04B1763-31D6-2847-BD15-B935EE54F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381" b="92972" l="9978" r="91480">
                        <a14:foregroundMark x1="36771" y1="54093" x2="36771" y2="54093"/>
                        <a14:foregroundMark x1="37444" y1="54093" x2="37444" y2="54093"/>
                        <a14:foregroundMark x1="38341" y1="55516" x2="39238" y2="54804"/>
                        <a14:foregroundMark x1="38901" y1="55961" x2="38341" y2="53559"/>
                        <a14:foregroundMark x1="58265" y1="92917" x2="64798" y2="92438"/>
                        <a14:foregroundMark x1="57511" y1="92972" x2="57935" y2="92941"/>
                        <a14:foregroundMark x1="89686" y1="71975" x2="90359" y2="68594"/>
                        <a14:foregroundMark x1="88789" y1="70730" x2="91480" y2="67438"/>
                        <a14:foregroundMark x1="71413" y1="83630" x2="80605" y2="76512"/>
                        <a14:foregroundMark x1="80605" y1="76512" x2="80045" y2="76512"/>
                        <a14:foregroundMark x1="73430" y1="81762" x2="81614" y2="75089"/>
                        <a14:backgroundMark x1="56951" y1="94662" x2="56951" y2="92972"/>
                        <a14:backgroundMark x1="57511" y1="95107" x2="56614" y2="91726"/>
                        <a14:backgroundMark x1="62332" y1="94395" x2="65359" y2="92972"/>
                        <a14:backgroundMark x1="63004" y1="93149" x2="63229" y2="93683"/>
                        <a14:backgroundMark x1="57511" y1="95374" x2="57848" y2="93149"/>
                        <a14:backgroundMark x1="61996" y1="95374" x2="58408" y2="94840"/>
                      </a14:backgroundRemoval>
                    </a14:imgEffect>
                  </a14:imgLayer>
                </a14:imgProps>
              </a:ext>
            </a:extLst>
          </a:blip>
          <a:srcRect t="48491" b="1911"/>
          <a:stretch/>
        </p:blipFill>
        <p:spPr>
          <a:xfrm>
            <a:off x="2211487" y="3706682"/>
            <a:ext cx="3800658" cy="2375333"/>
          </a:xfrm>
          <a:prstGeom prst="rect">
            <a:avLst/>
          </a:prstGeom>
        </p:spPr>
      </p:pic>
      <p:pic>
        <p:nvPicPr>
          <p:cNvPr id="15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1E8A5878-57DA-F349-9366-2FE92F509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198" r="90083">
                        <a14:foregroundMark x1="88430" y1="57500" x2="90083" y2="51538"/>
                        <a14:foregroundMark x1="9504" y1="55192" x2="10193" y2="58462"/>
                        <a14:foregroundMark x1="7300" y1="61154" x2="6198" y2="58846"/>
                      </a14:backgroundRemoval>
                    </a14:imgEffect>
                  </a14:imgLayer>
                </a14:imgProps>
              </a:ext>
            </a:extLst>
          </a:blip>
          <a:srcRect t="19507"/>
          <a:stretch/>
        </p:blipFill>
        <p:spPr>
          <a:xfrm>
            <a:off x="555499" y="1820151"/>
            <a:ext cx="3466304" cy="19984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65FA05C-BC76-6C4A-BB52-9F16CC48AC98}"/>
                  </a:ext>
                </a:extLst>
              </p14:cNvPr>
              <p14:cNvContentPartPr/>
              <p14:nvPr/>
            </p14:nvContentPartPr>
            <p14:xfrm>
              <a:off x="4347450" y="5768767"/>
              <a:ext cx="89280" cy="163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65FA05C-BC76-6C4A-BB52-9F16CC48AC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8450" y="5759767"/>
                <a:ext cx="1069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3899149-338C-3D4F-AE9F-03CE79D898F2}"/>
                  </a:ext>
                </a:extLst>
              </p14:cNvPr>
              <p14:cNvContentPartPr/>
              <p14:nvPr/>
            </p14:nvContentPartPr>
            <p14:xfrm>
              <a:off x="4592970" y="5783167"/>
              <a:ext cx="133920" cy="143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3899149-338C-3D4F-AE9F-03CE79D898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84330" y="5774167"/>
                <a:ext cx="151560" cy="16092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 descr="Shape, rectangle&#10;&#10;Description automatically generated">
            <a:extLst>
              <a:ext uri="{FF2B5EF4-FFF2-40B4-BE49-F238E27FC236}">
                <a16:creationId xmlns:a16="http://schemas.microsoft.com/office/drawing/2014/main" id="{0AF3DB31-D97A-8C48-B2DA-7A205369ED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211" b="89474" l="9333" r="92167">
                        <a14:foregroundMark x1="9667" y1="50000" x2="26584" y2="55048"/>
                        <a14:foregroundMark x1="51354" y1="54449" x2="73940" y2="47330"/>
                        <a14:foregroundMark x1="86552" y1="47045" x2="92167" y2="50000"/>
                        <a14:foregroundMark x1="71833" y1="55921" x2="76000" y2="53947"/>
                        <a14:foregroundMark x1="33667" y1="52632" x2="36333" y2="51316"/>
                        <a14:foregroundMark x1="31000" y1="51316" x2="33667" y2="48026"/>
                        <a14:foregroundMark x1="78333" y1="51316" x2="75333" y2="50000"/>
                        <a14:foregroundMark x1="88000" y1="50000" x2="77167" y2="46711"/>
                        <a14:backgroundMark x1="27333" y1="64474" x2="41500" y2="63158"/>
                        <a14:backgroundMark x1="29767" y1="60433" x2="27333" y2="59868"/>
                        <a14:backgroundMark x1="32409" y1="61047" x2="30195" y2="60533"/>
                        <a14:backgroundMark x1="41500" y1="63158" x2="33969" y2="61409"/>
                        <a14:backgroundMark x1="40000" y1="61184" x2="40667" y2="61184"/>
                        <a14:backgroundMark x1="41500" y1="61184" x2="50500" y2="59868"/>
                        <a14:backgroundMark x1="9167" y1="61184" x2="10000" y2="43421"/>
                        <a14:backgroundMark x1="74381" y1="43683" x2="73333" y2="43421"/>
                        <a14:backgroundMark x1="10333" y1="61842" x2="7833" y2="61842"/>
                        <a14:backgroundMark x1="11833" y1="61184" x2="9167" y2="58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445" y="1505145"/>
            <a:ext cx="3810000" cy="965200"/>
          </a:xfrm>
          <a:prstGeom prst="rect">
            <a:avLst/>
          </a:prstGeom>
        </p:spPr>
      </p:pic>
      <p:pic>
        <p:nvPicPr>
          <p:cNvPr id="33" name="Picture 3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E17DFCA-1C54-624B-8BED-38796FB738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523" y1="43866" x2="72005" y2="40805"/>
                        <a14:foregroundMark x1="35863" y1="45726" x2="37798" y2="45462"/>
                        <a14:foregroundMark x1="72005" y1="40805" x2="81567" y2="42529"/>
                        <a14:foregroundMark x1="36913" y1="45976" x2="36655" y2="45996"/>
                        <a14:foregroundMark x1="81567" y1="42529" x2="53986" y2="44658"/>
                        <a14:foregroundMark x1="23882" y1="45136" x2="26818" y2="42023"/>
                        <a14:foregroundMark x1="44985" y1="39387" x2="74078" y2="43678"/>
                        <a14:foregroundMark x1="74078" y1="43678" x2="82834" y2="40805"/>
                        <a14:foregroundMark x1="82834" y1="40805" x2="83525" y2="40805"/>
                        <a14:foregroundMark x1="21775" y1="45033" x2="26382" y2="36782"/>
                        <a14:foregroundMark x1="26382" y1="36782" x2="27425" y2="37190"/>
                        <a14:foregroundMark x1="70732" y1="47704" x2="83410" y2="41954"/>
                        <a14:foregroundMark x1="67509" y1="49166" x2="69497" y2="48264"/>
                        <a14:foregroundMark x1="69341" y1="49404" x2="67621" y2="50315"/>
                        <a14:foregroundMark x1="83410" y1="41954" x2="71620" y2="48197"/>
                        <a14:foregroundMark x1="20836" y1="40662" x2="26866" y2="41640"/>
                        <a14:foregroundMark x1="21240" y1="37730" x2="24424" y2="37356"/>
                        <a14:foregroundMark x1="24424" y1="37356" x2="27330" y2="37948"/>
                        <a14:foregroundMark x1="21376" y1="36751" x2="24885" y2="37931"/>
                        <a14:foregroundMark x1="24885" y1="37931" x2="27505" y2="36555"/>
                        <a14:foregroundMark x1="45350" y1="36578" x2="64747" y2="41954"/>
                        <a14:foregroundMark x1="64747" y1="41954" x2="83986" y2="37356"/>
                        <a14:foregroundMark x1="37079" y1="49343" x2="37242" y2="49445"/>
                        <a14:foregroundMark x1="38249" y1="45325" x2="36060" y2="42529"/>
                        <a14:foregroundMark x1="39025" y1="46317" x2="38264" y2="45345"/>
                        <a14:foregroundMark x1="36060" y1="42529" x2="40636" y2="46785"/>
                        <a14:foregroundMark x1="21313" y1="42529" x2="21774" y2="40805"/>
                        <a14:foregroundMark x1="36866" y1="48851" x2="24309" y2="42529"/>
                        <a14:foregroundMark x1="24309" y1="42529" x2="33641" y2="43678"/>
                        <a14:foregroundMark x1="33641" y1="43678" x2="24194" y2="39655"/>
                        <a14:foregroundMark x1="24194" y1="39655" x2="38479" y2="47126"/>
                        <a14:foregroundMark x1="21313" y1="45977" x2="20507" y2="39655"/>
                        <a14:foregroundMark x1="21544" y1="45977" x2="20853" y2="38506"/>
                        <a14:foregroundMark x1="22350" y1="38506" x2="21889" y2="47701"/>
                        <a14:foregroundMark x1="22581" y1="44828" x2="15634" y2="38982"/>
                        <a14:foregroundMark x1="15267" y1="37937" x2="20853" y2="40805"/>
                        <a14:backgroundMark x1="67512" y1="55172" x2="50101" y2="52082"/>
                        <a14:backgroundMark x1="49770" y1="57471" x2="37903" y2="54023"/>
                        <a14:backgroundMark x1="49309" y1="60345" x2="49770" y2="56322"/>
                        <a14:backgroundMark x1="50115" y1="58046" x2="50922" y2="61494"/>
                        <a14:backgroundMark x1="46774" y1="58046" x2="50346" y2="56322"/>
                        <a14:backgroundMark x1="66359" y1="57471" x2="66475" y2="54023"/>
                        <a14:backgroundMark x1="21787" y1="53243" x2="14286" y2="52874"/>
                        <a14:backgroundMark x1="22047" y1="53255" x2="21880" y2="53247"/>
                        <a14:backgroundMark x1="23561" y1="53330" x2="22082" y2="53257"/>
                        <a14:backgroundMark x1="30815" y1="53686" x2="23595" y2="53331"/>
                        <a14:backgroundMark x1="37673" y1="54023" x2="37485" y2="54014"/>
                        <a14:backgroundMark x1="65438" y1="55172" x2="66475" y2="54023"/>
                        <a14:backgroundMark x1="68548" y1="55172" x2="70622" y2="56322"/>
                        <a14:backgroundMark x1="68203" y1="56322" x2="66935" y2="52874"/>
                        <a14:backgroundMark x1="14055" y1="50000" x2="15092" y2="48851"/>
                        <a14:backgroundMark x1="30243" y1="34166" x2="36751" y2="33333"/>
                        <a14:backgroundMark x1="36751" y1="33333" x2="45622" y2="34483"/>
                        <a14:backgroundMark x1="13825" y1="51149" x2="14125" y2="45995"/>
                        <a14:backgroundMark x1="15544" y1="29434" x2="15553" y2="29310"/>
                        <a14:backgroundMark x1="14055" y1="51149" x2="14399" y2="46135"/>
                        <a14:backgroundMark x1="12938" y1="36084" x2="10023" y2="35057"/>
                        <a14:backgroundMark x1="10023" y1="35057" x2="13024" y2="36828"/>
                        <a14:backgroundMark x1="13594" y1="52299" x2="16129" y2="52299"/>
                        <a14:backgroundMark x1="13479" y1="36782" x2="14286" y2="40805"/>
                        <a14:backgroundMark x1="14862" y1="36782" x2="13825" y2="448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3483" y="2189678"/>
            <a:ext cx="4686617" cy="965200"/>
          </a:xfrm>
          <a:prstGeom prst="rect">
            <a:avLst/>
          </a:prstGeom>
        </p:spPr>
      </p:pic>
      <p:pic>
        <p:nvPicPr>
          <p:cNvPr id="39" name="Picture 38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F396E7D-9471-EF4A-B626-2C68C282F2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10" b="89640" l="6489" r="89981">
                        <a14:foregroundMark x1="10105" y1="46945" x2="10305" y2="40090"/>
                        <a14:foregroundMark x1="8829" y1="48436" x2="6489" y2="38739"/>
                        <a14:foregroundMark x1="8683" y1="46847" x2="16603" y2="47748"/>
                        <a14:foregroundMark x1="16603" y1="47748" x2="24332" y2="46847"/>
                        <a14:foregroundMark x1="24332" y1="46847" x2="33206" y2="47748"/>
                        <a14:foregroundMark x1="33206" y1="47748" x2="40744" y2="45045"/>
                        <a14:foregroundMark x1="40744" y1="45045" x2="42557" y2="45045"/>
                        <a14:foregroundMark x1="9256" y1="46847" x2="24714" y2="41892"/>
                        <a14:foregroundMark x1="24714" y1="41892" x2="34828" y2="42793"/>
                        <a14:foregroundMark x1="41508" y1="46847" x2="59065" y2="43694"/>
                        <a14:foregroundMark x1="59065" y1="43694" x2="66603" y2="43694"/>
                        <a14:foregroundMark x1="66603" y1="43694" x2="67844" y2="42793"/>
                        <a14:foregroundMark x1="67271" y1="46847" x2="76240" y2="47748"/>
                        <a14:foregroundMark x1="76240" y1="47748" x2="83779" y2="46396"/>
                        <a14:foregroundMark x1="83779" y1="46396" x2="69656" y2="45045"/>
                        <a14:backgroundMark x1="10401" y1="57207" x2="9542" y2="56306"/>
                        <a14:backgroundMark x1="10401" y1="56306" x2="10592" y2="54955"/>
                        <a14:backgroundMark x1="12309" y1="56306" x2="9542" y2="549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444" y="2992235"/>
            <a:ext cx="4049649" cy="85784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9F2061C-D04B-6743-A1DD-186B4A578FC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8031" t="16705" r="4726" b="17663"/>
          <a:stretch/>
        </p:blipFill>
        <p:spPr>
          <a:xfrm>
            <a:off x="7303190" y="4614718"/>
            <a:ext cx="3534156" cy="5630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7C4EF5E-E39F-5544-86BD-39391072CA7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659" t="15878" r="3615" b="22219"/>
          <a:stretch/>
        </p:blipFill>
        <p:spPr>
          <a:xfrm>
            <a:off x="6873137" y="5340604"/>
            <a:ext cx="4319460" cy="4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517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E2517549-8406-E740-85E7-49B4C190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err="1"/>
              <a:t>CIMPolygonSymbol</a:t>
            </a:r>
            <a:endParaRPr lang="en-US" dirty="0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DF2E0C8-5BEB-B741-B50C-320A568645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text, stationary, envelope, fabric&#10;&#10;Description automatically generated">
            <a:extLst>
              <a:ext uri="{FF2B5EF4-FFF2-40B4-BE49-F238E27FC236}">
                <a16:creationId xmlns:a16="http://schemas.microsoft.com/office/drawing/2014/main" id="{FE2F7C9B-8915-AB4E-B4E4-DD88C8EC3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1" t="3441" r="2905" b="3482"/>
          <a:stretch/>
        </p:blipFill>
        <p:spPr>
          <a:xfrm>
            <a:off x="8286749" y="2258227"/>
            <a:ext cx="3278814" cy="2799886"/>
          </a:xfrm>
          <a:prstGeom prst="rect">
            <a:avLst/>
          </a:prstGeom>
        </p:spPr>
      </p:pic>
      <p:pic>
        <p:nvPicPr>
          <p:cNvPr id="9" name="Picture 8" descr="Shape, square&#10;&#10;Description automatically generated">
            <a:extLst>
              <a:ext uri="{FF2B5EF4-FFF2-40B4-BE49-F238E27FC236}">
                <a16:creationId xmlns:a16="http://schemas.microsoft.com/office/drawing/2014/main" id="{13A9C3D9-1158-6C4A-89D4-F2557D3A7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0" t="3033" r="2643" b="2040"/>
          <a:stretch/>
        </p:blipFill>
        <p:spPr>
          <a:xfrm>
            <a:off x="696746" y="2258226"/>
            <a:ext cx="3323254" cy="2799887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EF8D056-C28C-BF4D-9E73-63D6B745F9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6"/>
          <a:stretch/>
        </p:blipFill>
        <p:spPr>
          <a:xfrm>
            <a:off x="4504280" y="2258226"/>
            <a:ext cx="3298189" cy="2799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7CBA4F-61D0-F741-BF4E-B62CACC416A4}"/>
              </a:ext>
            </a:extLst>
          </p:cNvPr>
          <p:cNvSpPr txBox="1"/>
          <p:nvPr/>
        </p:nvSpPr>
        <p:spPr>
          <a:xfrm>
            <a:off x="1347791" y="1736588"/>
            <a:ext cx="2011680" cy="434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sz="2000" dirty="0" err="1">
                <a:latin typeface="Avenir Next" panose="020B0503020202020204" pitchFamily="34" charset="0"/>
                <a:ea typeface="+mn-ea"/>
                <a:cs typeface="+mn-cs"/>
              </a:rPr>
              <a:t>CIMSolidFill</a:t>
            </a:r>
            <a:endParaRPr lang="en-US" sz="2000" dirty="0"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7B650C-2051-674C-ACAD-3AB72D6FBAC3}"/>
              </a:ext>
            </a:extLst>
          </p:cNvPr>
          <p:cNvSpPr txBox="1"/>
          <p:nvPr/>
        </p:nvSpPr>
        <p:spPr>
          <a:xfrm>
            <a:off x="5090160" y="1736588"/>
            <a:ext cx="2011680" cy="434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sz="2000" dirty="0" err="1">
                <a:latin typeface="Avenir Next" panose="020B0503020202020204" pitchFamily="34" charset="0"/>
                <a:ea typeface="+mn-ea"/>
                <a:cs typeface="+mn-cs"/>
              </a:rPr>
              <a:t>CIMHatchFill</a:t>
            </a:r>
            <a:endParaRPr lang="en-US" sz="2000" dirty="0"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D518F3-4B7B-E14F-974D-1BEF93E44C04}"/>
              </a:ext>
            </a:extLst>
          </p:cNvPr>
          <p:cNvSpPr txBox="1"/>
          <p:nvPr/>
        </p:nvSpPr>
        <p:spPr>
          <a:xfrm>
            <a:off x="8893683" y="1736588"/>
            <a:ext cx="2011680" cy="43434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sz="2000" dirty="0" err="1">
                <a:latin typeface="Avenir Next" panose="020B0503020202020204" pitchFamily="34" charset="0"/>
                <a:ea typeface="+mn-ea"/>
                <a:cs typeface="+mn-cs"/>
              </a:rPr>
              <a:t>CIMPictureFill</a:t>
            </a:r>
            <a:endParaRPr lang="en-US" sz="2000" dirty="0">
              <a:latin typeface="Avenir Next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82923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74C48ACCEBF74AB6B5D245D4F75B4D" ma:contentTypeVersion="7" ma:contentTypeDescription="Create a new document." ma:contentTypeScope="" ma:versionID="8f64e102e3f3ab05bf72d17da16dfbce">
  <xsd:schema xmlns:xsd="http://www.w3.org/2001/XMLSchema" xmlns:xs="http://www.w3.org/2001/XMLSchema" xmlns:p="http://schemas.microsoft.com/office/2006/metadata/properties" xmlns:ns2="3b231bd9-362e-4b4a-b934-a8e14959ce6d" targetNamespace="http://schemas.microsoft.com/office/2006/metadata/properties" ma:root="true" ma:fieldsID="2a72dc9b319557a8345228bd946c691b" ns2:_="">
    <xsd:import namespace="3b231bd9-362e-4b4a-b934-a8e14959c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31bd9-362e-4b4a-b934-a8e14959ce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1D7D54-0B61-4B43-9BCA-6C4BB9267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31bd9-362e-4b4a-b934-a8e14959ce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purl.org/dc/elements/1.1/"/>
    <ds:schemaRef ds:uri="http://schemas.microsoft.com/office/2006/documentManagement/types"/>
    <ds:schemaRef ds:uri="3b231bd9-362e-4b4a-b934-a8e14959ce6d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473</Words>
  <Application>Microsoft Macintosh PowerPoint</Application>
  <PresentationFormat>Widescreen</PresentationFormat>
  <Paragraphs>125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</vt:lpstr>
      <vt:lpstr>Calibri</vt:lpstr>
      <vt:lpstr>Lucida Grande</vt:lpstr>
      <vt:lpstr>Esri_Corporate_Template-Dark</vt:lpstr>
      <vt:lpstr>ArcGIS API for JavaScript: Dynamic Vector Symbology</vt:lpstr>
      <vt:lpstr>Agenda</vt:lpstr>
      <vt:lpstr>What are CIM Symbols?</vt:lpstr>
      <vt:lpstr>CIM Symbols</vt:lpstr>
      <vt:lpstr>How is it used in the ArcGIS API for JavaScript?</vt:lpstr>
      <vt:lpstr>WebStyleSymbols</vt:lpstr>
      <vt:lpstr>CIMPointSymbol</vt:lpstr>
      <vt:lpstr>CIMLineSymbol</vt:lpstr>
      <vt:lpstr>CIMPolygonSymbol</vt:lpstr>
      <vt:lpstr>Create a symbol from scratch</vt:lpstr>
      <vt:lpstr>CIM Starter App</vt:lpstr>
      <vt:lpstr>CIM Symbol Builder</vt:lpstr>
      <vt:lpstr>Creating a Web Style</vt:lpstr>
      <vt:lpstr>How to create a Web Style</vt:lpstr>
      <vt:lpstr>Creating a WebStyle</vt:lpstr>
      <vt:lpstr>Data-driven CIM</vt:lpstr>
      <vt:lpstr>Data-driven mapping</vt:lpstr>
      <vt:lpstr>Multi-part data-driven symbols</vt:lpstr>
      <vt:lpstr>Primitive Overrides</vt:lpstr>
      <vt:lpstr>Primitive Overrides</vt:lpstr>
      <vt:lpstr>Primitive Overrides</vt:lpstr>
      <vt:lpstr>Primitive Overrides</vt:lpstr>
      <vt:lpstr>Primitive Overrides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this template to existing slides</dc:title>
  <dc:creator/>
  <cp:lastModifiedBy/>
  <cp:revision>14</cp:revision>
  <cp:lastPrinted>2019-04-30T20:56:12Z</cp:lastPrinted>
  <dcterms:created xsi:type="dcterms:W3CDTF">2019-08-28T00:58:57Z</dcterms:created>
  <dcterms:modified xsi:type="dcterms:W3CDTF">2021-04-09T16:02:55Z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0x0101001474C48ACCEBF74AB6B5D245D4F75B4D</vt:lpwstr>
  </property>
</Properties>
</file>